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4" r:id="rId2"/>
  </p:sldMasterIdLst>
  <p:notesMasterIdLst>
    <p:notesMasterId r:id="rId21"/>
  </p:notesMasterIdLst>
  <p:sldIdLst>
    <p:sldId id="258" r:id="rId3"/>
    <p:sldId id="282" r:id="rId4"/>
    <p:sldId id="299" r:id="rId5"/>
    <p:sldId id="284" r:id="rId6"/>
    <p:sldId id="285" r:id="rId7"/>
    <p:sldId id="286" r:id="rId8"/>
    <p:sldId id="287" r:id="rId9"/>
    <p:sldId id="288" r:id="rId10"/>
    <p:sldId id="289" r:id="rId11"/>
    <p:sldId id="290" r:id="rId12"/>
    <p:sldId id="291" r:id="rId13"/>
    <p:sldId id="293" r:id="rId14"/>
    <p:sldId id="294" r:id="rId15"/>
    <p:sldId id="292" r:id="rId16"/>
    <p:sldId id="295" r:id="rId17"/>
    <p:sldId id="296" r:id="rId18"/>
    <p:sldId id="297" r:id="rId19"/>
    <p:sldId id="29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80047"/>
  </p:normalViewPr>
  <p:slideViewPr>
    <p:cSldViewPr snapToGrid="0">
      <p:cViewPr varScale="1">
        <p:scale>
          <a:sx n="114" d="100"/>
          <a:sy n="114" d="100"/>
        </p:scale>
        <p:origin x="2088" y="17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g>
</file>

<file path=ppt/media/image10.pn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gif>
</file>

<file path=ppt/media/image6.gif>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0C3B1-0F2D-8F47-BD31-F04F894A5211}" type="datetimeFigureOut">
              <a:rPr lang="en-US" smtClean="0"/>
              <a:t>6/18/25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162273-0A0C-2947-8E25-AD7B18B94E66}" type="slidenum">
              <a:rPr lang="en-US" smtClean="0"/>
              <a:t>‹#›</a:t>
            </a:fld>
            <a:endParaRPr lang="en-US"/>
          </a:p>
        </p:txBody>
      </p:sp>
    </p:spTree>
    <p:extLst>
      <p:ext uri="{BB962C8B-B14F-4D97-AF65-F5344CB8AC3E}">
        <p14:creationId xmlns:p14="http://schemas.microsoft.com/office/powerpoint/2010/main" val="2867462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65EB9FD-C5ED-004A-AFA4-FBB30852A132}"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075914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E9F27-4DDC-10A3-EBE7-D1E17EFB05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C3B889-1C8A-C5E8-4DE7-351B7BC9B3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AA94BF-B943-C814-428F-82D6712877A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Considering the operational constraints of airways, their direction</a:t>
            </a:r>
          </a:p>
          <a:p>
            <a:endParaRPr lang="en-SG" dirty="0"/>
          </a:p>
        </p:txBody>
      </p:sp>
      <p:sp>
        <p:nvSpPr>
          <p:cNvPr id="4" name="Slide Number Placeholder 3">
            <a:extLst>
              <a:ext uri="{FF2B5EF4-FFF2-40B4-BE49-F238E27FC236}">
                <a16:creationId xmlns:a16="http://schemas.microsoft.com/office/drawing/2014/main" id="{4C28A7E9-E2B0-4990-7DF9-959F123265C4}"/>
              </a:ext>
            </a:extLst>
          </p:cNvPr>
          <p:cNvSpPr>
            <a:spLocks noGrp="1"/>
          </p:cNvSpPr>
          <p:nvPr>
            <p:ph type="sldNum" sz="quarter" idx="5"/>
          </p:nvPr>
        </p:nvSpPr>
        <p:spPr/>
        <p:txBody>
          <a:bodyPr/>
          <a:lstStyle/>
          <a:p>
            <a:fld id="{4D162273-0A0C-2947-8E25-AD7B18B94E66}" type="slidenum">
              <a:rPr lang="en-US" smtClean="0"/>
              <a:t>13</a:t>
            </a:fld>
            <a:endParaRPr lang="en-US"/>
          </a:p>
        </p:txBody>
      </p:sp>
    </p:spTree>
    <p:extLst>
      <p:ext uri="{BB962C8B-B14F-4D97-AF65-F5344CB8AC3E}">
        <p14:creationId xmlns:p14="http://schemas.microsoft.com/office/powerpoint/2010/main" val="314382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Llama, </a:t>
            </a:r>
            <a:r>
              <a:rPr lang="en-US" dirty="0" err="1"/>
              <a:t>gpt</a:t>
            </a:r>
            <a:r>
              <a:rPr lang="en-US" dirty="0"/>
              <a:t>: </a:t>
            </a:r>
            <a:r>
              <a:rPr lang="en-SG" b="0" dirty="0"/>
              <a:t>Type Traffic Misinterpretation: </a:t>
            </a:r>
            <a:r>
              <a:rPr lang="en-SG" dirty="0"/>
              <a:t>Failed to correctly interpret "Type 2" and "Type 3" traffic (interpreted as 2 and 3 aircraft instead of traffic density ranges)</a:t>
            </a:r>
          </a:p>
          <a:p>
            <a:r>
              <a:rPr lang="en-SG" dirty="0"/>
              <a:t>Issues with high traffic density (10+), failed to generate all.</a:t>
            </a:r>
          </a:p>
          <a:p>
            <a:r>
              <a:rPr lang="en-SG" dirty="0"/>
              <a:t>Incorrect aircraft distribution on the required airways.</a:t>
            </a:r>
          </a:p>
          <a:p>
            <a:endParaRPr lang="en-SG" dirty="0"/>
          </a:p>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15</a:t>
            </a:fld>
            <a:endParaRPr lang="en-US"/>
          </a:p>
        </p:txBody>
      </p:sp>
    </p:spTree>
    <p:extLst>
      <p:ext uri="{BB962C8B-B14F-4D97-AF65-F5344CB8AC3E}">
        <p14:creationId xmlns:p14="http://schemas.microsoft.com/office/powerpoint/2010/main" val="3343227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such drastic drop ( but why should I expect a proportional drop or a gradual drop- but  – potentially due to 1. the transition between levels is not </a:t>
            </a:r>
          </a:p>
          <a:p>
            <a:endParaRPr lang="en-SG" dirty="0"/>
          </a:p>
        </p:txBody>
      </p:sp>
      <p:sp>
        <p:nvSpPr>
          <p:cNvPr id="4" name="Slide Number Placeholder 3"/>
          <p:cNvSpPr>
            <a:spLocks noGrp="1"/>
          </p:cNvSpPr>
          <p:nvPr>
            <p:ph type="sldNum" sz="quarter" idx="5"/>
          </p:nvPr>
        </p:nvSpPr>
        <p:spPr/>
        <p:txBody>
          <a:bodyPr/>
          <a:lstStyle/>
          <a:p>
            <a:fld id="{4D162273-0A0C-2947-8E25-AD7B18B94E66}" type="slidenum">
              <a:rPr lang="en-US" smtClean="0"/>
              <a:t>16</a:t>
            </a:fld>
            <a:endParaRPr lang="en-US"/>
          </a:p>
        </p:txBody>
      </p:sp>
    </p:spTree>
    <p:extLst>
      <p:ext uri="{BB962C8B-B14F-4D97-AF65-F5344CB8AC3E}">
        <p14:creationId xmlns:p14="http://schemas.microsoft.com/office/powerpoint/2010/main" val="1488611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5386EC-CADD-9354-F826-6C0863D554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F4BDB3-E169-9E09-3CE2-FFA32106D5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2901FF-6CD3-8CF2-9A59-4D33C6C36B15}"/>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5BABA01F-5045-F436-3040-E09D2DF8C816}"/>
              </a:ext>
            </a:extLst>
          </p:cNvPr>
          <p:cNvSpPr>
            <a:spLocks noGrp="1"/>
          </p:cNvSpPr>
          <p:nvPr>
            <p:ph type="sldNum" sz="quarter" idx="5"/>
          </p:nvPr>
        </p:nvSpPr>
        <p:spPr/>
        <p:txBody>
          <a:bodyPr/>
          <a:lstStyle/>
          <a:p>
            <a:fld id="{4D162273-0A0C-2947-8E25-AD7B18B94E66}" type="slidenum">
              <a:rPr lang="en-US" smtClean="0"/>
              <a:t>17</a:t>
            </a:fld>
            <a:endParaRPr lang="en-US"/>
          </a:p>
        </p:txBody>
      </p:sp>
    </p:spTree>
    <p:extLst>
      <p:ext uri="{BB962C8B-B14F-4D97-AF65-F5344CB8AC3E}">
        <p14:creationId xmlns:p14="http://schemas.microsoft.com/office/powerpoint/2010/main" val="3898220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602018-E564-DA18-06FB-08845CF319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DA8AA5-6120-3569-A477-A564E0F811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521F25-D749-7F82-1B69-E0EB248A693A}"/>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0C9AB979-CE9A-6E5D-D094-C79EE18C0A09}"/>
              </a:ext>
            </a:extLst>
          </p:cNvPr>
          <p:cNvSpPr>
            <a:spLocks noGrp="1"/>
          </p:cNvSpPr>
          <p:nvPr>
            <p:ph type="sldNum" sz="quarter" idx="5"/>
          </p:nvPr>
        </p:nvSpPr>
        <p:spPr/>
        <p:txBody>
          <a:bodyPr/>
          <a:lstStyle/>
          <a:p>
            <a:fld id="{4D162273-0A0C-2947-8E25-AD7B18B94E66}" type="slidenum">
              <a:rPr lang="en-US" smtClean="0"/>
              <a:t>18</a:t>
            </a:fld>
            <a:endParaRPr lang="en-US"/>
          </a:p>
        </p:txBody>
      </p:sp>
    </p:spTree>
    <p:extLst>
      <p:ext uri="{BB962C8B-B14F-4D97-AF65-F5344CB8AC3E}">
        <p14:creationId xmlns:p14="http://schemas.microsoft.com/office/powerpoint/2010/main" val="1339977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this presentation, I will discuss the key idea behind scenario generation, and our motivation to pursue this research. I will shar briefly share the main methods to generate air traffic scenarios and why a new methodology may be beneficial. In the methodology, I will discuss the RAG and </a:t>
            </a:r>
          </a:p>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2</a:t>
            </a:fld>
            <a:endParaRPr lang="en-US"/>
          </a:p>
        </p:txBody>
      </p:sp>
    </p:spTree>
    <p:extLst>
      <p:ext uri="{BB962C8B-B14F-4D97-AF65-F5344CB8AC3E}">
        <p14:creationId xmlns:p14="http://schemas.microsoft.com/office/powerpoint/2010/main" val="3725721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38A107-F825-3B98-7350-3486B4EF99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57804F-09E5-DF20-7995-85334951E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07A487-74F4-7820-B65D-C400375C5FAE}"/>
              </a:ext>
            </a:extLst>
          </p:cNvPr>
          <p:cNvSpPr>
            <a:spLocks noGrp="1"/>
          </p:cNvSpPr>
          <p:nvPr>
            <p:ph type="body" idx="1"/>
          </p:nvPr>
        </p:nvSpPr>
        <p:spPr/>
        <p:txBody>
          <a:bodyPr/>
          <a:lstStyle/>
          <a:p>
            <a:r>
              <a:rPr lang="en-US" dirty="0"/>
              <a:t>Air traffic scenarios are critical enablers for numerous domain in air traffic management research such as: . .. </a:t>
            </a:r>
          </a:p>
          <a:p>
            <a:r>
              <a:rPr lang="en-US" dirty="0"/>
              <a:t>While the ability to generate desired scenarios is critical there are multiple bottlenecks in this process . . </a:t>
            </a:r>
          </a:p>
          <a:p>
            <a:r>
              <a:rPr lang="en-US" dirty="0"/>
              <a:t>Figure 1 also highlight the iterative nature of scenario generation involving a SME and a scenario developer.</a:t>
            </a:r>
          </a:p>
          <a:p>
            <a:r>
              <a:rPr lang="en-US" dirty="0"/>
              <a:t>As such, the ability to systematically generate and  . . </a:t>
            </a:r>
          </a:p>
        </p:txBody>
      </p:sp>
      <p:sp>
        <p:nvSpPr>
          <p:cNvPr id="4" name="Slide Number Placeholder 3">
            <a:extLst>
              <a:ext uri="{FF2B5EF4-FFF2-40B4-BE49-F238E27FC236}">
                <a16:creationId xmlns:a16="http://schemas.microsoft.com/office/drawing/2014/main" id="{F1F4BC26-B0B4-194B-C24C-BFDBCF4CCB52}"/>
              </a:ext>
            </a:extLst>
          </p:cNvPr>
          <p:cNvSpPr>
            <a:spLocks noGrp="1"/>
          </p:cNvSpPr>
          <p:nvPr>
            <p:ph type="sldNum" sz="quarter" idx="5"/>
          </p:nvPr>
        </p:nvSpPr>
        <p:spPr/>
        <p:txBody>
          <a:bodyPr/>
          <a:lstStyle/>
          <a:p>
            <a:fld id="{4D162273-0A0C-2947-8E25-AD7B18B94E66}" type="slidenum">
              <a:rPr lang="en-US" smtClean="0"/>
              <a:t>3</a:t>
            </a:fld>
            <a:endParaRPr lang="en-US"/>
          </a:p>
        </p:txBody>
      </p:sp>
    </p:spTree>
    <p:extLst>
      <p:ext uri="{BB962C8B-B14F-4D97-AF65-F5344CB8AC3E}">
        <p14:creationId xmlns:p14="http://schemas.microsoft.com/office/powerpoint/2010/main" val="433319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4</a:t>
            </a:fld>
            <a:endParaRPr lang="en-US"/>
          </a:p>
        </p:txBody>
      </p:sp>
    </p:spTree>
    <p:extLst>
      <p:ext uri="{BB962C8B-B14F-4D97-AF65-F5344CB8AC3E}">
        <p14:creationId xmlns:p14="http://schemas.microsoft.com/office/powerpoint/2010/main" val="4001995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Before diving into our methodology, let's look at how Large Language Models are currently being applied in aviation (specifically text-to-text).</a:t>
            </a:r>
            <a:br>
              <a:rPr lang="en-SG" dirty="0"/>
            </a:br>
            <a:r>
              <a:rPr lang="en-SG" dirty="0"/>
              <a:t>AviationGPT represents a comprehensive approach to aviation-domain LLMs, showing significant performance gains across multiple aviation text processing tasks,</a:t>
            </a:r>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ChatATC demonstrates practical LLM deployment in air traffic management, processing decades of operational data to assist with strategic decision-making,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The ASRS work shows LLMs can effectively process aviation safety data and identify patterns in incident reports, proving valuable for safety analysis but again operating in the text analysis domain rather than structured scenario generation.</a:t>
            </a:r>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5</a:t>
            </a:fld>
            <a:endParaRPr lang="en-US"/>
          </a:p>
        </p:txBody>
      </p:sp>
    </p:spTree>
    <p:extLst>
      <p:ext uri="{BB962C8B-B14F-4D97-AF65-F5344CB8AC3E}">
        <p14:creationId xmlns:p14="http://schemas.microsoft.com/office/powerpoint/2010/main" val="1607058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Overall idea behind RAG </a:t>
            </a:r>
            <a:br>
              <a:rPr lang="en-US" dirty="0"/>
            </a:br>
            <a:r>
              <a:rPr lang="en-US" dirty="0"/>
              <a:t>what governs the context length of the LLMs?</a:t>
            </a:r>
          </a:p>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6</a:t>
            </a:fld>
            <a:endParaRPr lang="en-US"/>
          </a:p>
        </p:txBody>
      </p:sp>
    </p:spTree>
    <p:extLst>
      <p:ext uri="{BB962C8B-B14F-4D97-AF65-F5344CB8AC3E}">
        <p14:creationId xmlns:p14="http://schemas.microsoft.com/office/powerpoint/2010/main" val="1258090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does 35 b parameters mean?</a:t>
            </a:r>
          </a:p>
          <a:p>
            <a:r>
              <a:rPr lang="en-US" dirty="0"/>
              <a:t>The architecture is although a decoder only- (why this), we do not know what is the exact network structure.</a:t>
            </a:r>
          </a:p>
          <a:p>
            <a:endParaRPr lang="en-US" dirty="0"/>
          </a:p>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7</a:t>
            </a:fld>
            <a:endParaRPr lang="en-US"/>
          </a:p>
        </p:txBody>
      </p:sp>
    </p:spTree>
    <p:extLst>
      <p:ext uri="{BB962C8B-B14F-4D97-AF65-F5344CB8AC3E}">
        <p14:creationId xmlns:p14="http://schemas.microsoft.com/office/powerpoint/2010/main" val="6192495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does 35 b parameters mean?</a:t>
            </a:r>
          </a:p>
          <a:p>
            <a:r>
              <a:rPr lang="en-US" dirty="0"/>
              <a:t>The architecture is although a decoder only- (why this), we do not know what is the exact network structure: </a:t>
            </a:r>
            <a:r>
              <a:rPr lang="en-SG" b="1" dirty="0"/>
              <a:t>Autoregressive generation</a:t>
            </a:r>
            <a:r>
              <a:rPr lang="en-SG" dirty="0"/>
              <a:t>: Perfect for next-token prediction - the core LLM task. We can achieve performance with relatively lesser model size (since no encoder parameters to tune)</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D162273-0A0C-2947-8E25-AD7B18B94E66}" type="slidenum">
              <a:rPr lang="en-US" smtClean="0"/>
              <a:t>8</a:t>
            </a:fld>
            <a:endParaRPr lang="en-US"/>
          </a:p>
        </p:txBody>
      </p:sp>
    </p:spTree>
    <p:extLst>
      <p:ext uri="{BB962C8B-B14F-4D97-AF65-F5344CB8AC3E}">
        <p14:creationId xmlns:p14="http://schemas.microsoft.com/office/powerpoint/2010/main" val="3619671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4D162273-0A0C-2947-8E25-AD7B18B94E66}" type="slidenum">
              <a:rPr lang="en-US" smtClean="0"/>
              <a:t>12</a:t>
            </a:fld>
            <a:endParaRPr lang="en-US"/>
          </a:p>
        </p:txBody>
      </p:sp>
    </p:spTree>
    <p:extLst>
      <p:ext uri="{BB962C8B-B14F-4D97-AF65-F5344CB8AC3E}">
        <p14:creationId xmlns:p14="http://schemas.microsoft.com/office/powerpoint/2010/main" val="1154922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7CD69-3D3B-1CAB-56E7-E83A05C3B47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56770F7-5219-306B-E71A-88CAA20231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CAD5645-06A0-720E-AE2E-5BE5E97CF594}"/>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D999F82E-F142-54AA-154B-B4AE398A8D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6A2ACC-BBAB-2E6E-8A92-490DEE0B5A8E}"/>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534864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F79A-7B5F-C546-3A96-AB6195C08DB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398BF31-C02F-2FD7-B998-AF516BCDFAF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A514A14-FD26-7A94-8C5D-DC9BD345AF8B}"/>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AD556972-3A74-C9CB-B448-B1EC239B2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4FF494-1C20-4F7C-8FF4-7B90E0CA014D}"/>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2541309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CA7CBE-592B-098E-F7F4-5D00CC99A07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C8FC511-A9F9-B7A3-73A4-B0609F2DEFC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CAC61F6-0F3F-A26F-0A89-F73F175F46E6}"/>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EDE4543D-23B7-F833-F6BB-78AACBB047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F4FC7F-5160-4196-BA2D-30AE22CB908A}"/>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2775814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pic>
        <p:nvPicPr>
          <p:cNvPr id="7" name="Picture 6" descr="A picture containing graphical user interface&#10;&#10;Description automatically generated">
            <a:extLst>
              <a:ext uri="{FF2B5EF4-FFF2-40B4-BE49-F238E27FC236}">
                <a16:creationId xmlns:a16="http://schemas.microsoft.com/office/drawing/2014/main" id="{54606A21-FE88-4D05-97E5-51163DD25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24C2B14-9F92-4A2A-912A-C29D469294EF}"/>
              </a:ext>
            </a:extLst>
          </p:cNvPr>
          <p:cNvSpPr>
            <a:spLocks noGrp="1"/>
          </p:cNvSpPr>
          <p:nvPr>
            <p:ph type="title" hasCustomPrompt="1"/>
          </p:nvPr>
        </p:nvSpPr>
        <p:spPr>
          <a:xfrm>
            <a:off x="267769" y="1948441"/>
            <a:ext cx="5400736" cy="1647165"/>
          </a:xfrm>
          <a:prstGeom prst="rect">
            <a:avLst/>
          </a:prstGeom>
          <a:noFill/>
        </p:spPr>
        <p:txBody>
          <a:bodyPr>
            <a:noAutofit/>
          </a:bodyPr>
          <a:lstStyle>
            <a:lvl1pPr>
              <a:defRPr sz="3200">
                <a:solidFill>
                  <a:schemeClr val="bg1"/>
                </a:solidFill>
              </a:defRPr>
            </a:lvl1pPr>
          </a:lstStyle>
          <a:p>
            <a:r>
              <a:rPr lang="en-US" dirty="0"/>
              <a:t>TITLE</a:t>
            </a:r>
            <a:br>
              <a:rPr lang="en-US" dirty="0"/>
            </a:br>
            <a:endParaRPr lang="en-SG" dirty="0"/>
          </a:p>
        </p:txBody>
      </p:sp>
      <p:sp>
        <p:nvSpPr>
          <p:cNvPr id="3" name="Date Placeholder 2">
            <a:extLst>
              <a:ext uri="{FF2B5EF4-FFF2-40B4-BE49-F238E27FC236}">
                <a16:creationId xmlns:a16="http://schemas.microsoft.com/office/drawing/2014/main" id="{420348B5-FEFD-4C9A-AE10-9B78C8887B79}"/>
              </a:ext>
            </a:extLst>
          </p:cNvPr>
          <p:cNvSpPr>
            <a:spLocks noGrp="1"/>
          </p:cNvSpPr>
          <p:nvPr>
            <p:ph type="dt" sz="half" idx="10"/>
          </p:nvPr>
        </p:nvSpPr>
        <p:spPr>
          <a:xfrm>
            <a:off x="0" y="6500259"/>
            <a:ext cx="2844800" cy="365125"/>
          </a:xfrm>
          <a:prstGeom prst="rect">
            <a:avLst/>
          </a:prstGeom>
        </p:spPr>
        <p:txBody>
          <a:bodyPr/>
          <a:lstStyle>
            <a:lvl1pPr>
              <a:defRPr>
                <a:solidFill>
                  <a:schemeClr val="bg1"/>
                </a:solidFill>
              </a:defRPr>
            </a:lvl1pPr>
          </a:lstStyle>
          <a:p>
            <a:endParaRPr lang="en-SG" dirty="0"/>
          </a:p>
        </p:txBody>
      </p:sp>
    </p:spTree>
    <p:extLst>
      <p:ext uri="{BB962C8B-B14F-4D97-AF65-F5344CB8AC3E}">
        <p14:creationId xmlns:p14="http://schemas.microsoft.com/office/powerpoint/2010/main" val="197933037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5815374"/>
            <a:ext cx="2844800" cy="365125"/>
          </a:xfrm>
          <a:prstGeom prst="rect">
            <a:avLst/>
          </a:prstGeom>
        </p:spPr>
        <p:txBody>
          <a:bodyPr/>
          <a:lstStyle/>
          <a:p>
            <a:endParaRPr lang="en-SG"/>
          </a:p>
        </p:txBody>
      </p:sp>
      <p:sp>
        <p:nvSpPr>
          <p:cNvPr id="5" name="Footer Placeholder 4"/>
          <p:cNvSpPr>
            <a:spLocks noGrp="1"/>
          </p:cNvSpPr>
          <p:nvPr>
            <p:ph type="ftr" sz="quarter" idx="11"/>
          </p:nvPr>
        </p:nvSpPr>
        <p:spPr>
          <a:xfrm>
            <a:off x="4165600" y="5815374"/>
            <a:ext cx="3860800" cy="365125"/>
          </a:xfrm>
          <a:prstGeom prst="rect">
            <a:avLst/>
          </a:prstGeom>
        </p:spPr>
        <p:txBody>
          <a:bodyPr/>
          <a:lstStyle/>
          <a:p>
            <a:endParaRPr lang="en-SG"/>
          </a:p>
        </p:txBody>
      </p:sp>
      <p:sp>
        <p:nvSpPr>
          <p:cNvPr id="7" name="Slide Number Placeholder 4">
            <a:extLst>
              <a:ext uri="{FF2B5EF4-FFF2-40B4-BE49-F238E27FC236}">
                <a16:creationId xmlns:a16="http://schemas.microsoft.com/office/drawing/2014/main" id="{E73F3D97-7519-4684-BCCF-60DDD1E2B2EB}"/>
              </a:ext>
            </a:extLst>
          </p:cNvPr>
          <p:cNvSpPr txBox="1">
            <a:spLocks/>
          </p:cNvSpPr>
          <p:nvPr userDrawn="1"/>
        </p:nvSpPr>
        <p:spPr>
          <a:xfrm>
            <a:off x="5880100" y="6492875"/>
            <a:ext cx="431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baseline="0">
                <a:ln>
                  <a:solidFill>
                    <a:schemeClr val="bg1"/>
                  </a:solidFill>
                </a:ln>
                <a:solidFill>
                  <a:schemeClr val="bg1"/>
                </a:solidFill>
                <a:latin typeface="Arial"/>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EEBE6-EB9D-4758-B612-C84C40B14548}" type="slidenum">
              <a:rPr lang="en-SG" sz="1400" smtClean="0"/>
              <a:pPr/>
              <a:t>‹#›</a:t>
            </a:fld>
            <a:endParaRPr lang="en-SG" sz="1400" dirty="0"/>
          </a:p>
        </p:txBody>
      </p:sp>
    </p:spTree>
    <p:extLst>
      <p:ext uri="{BB962C8B-B14F-4D97-AF65-F5344CB8AC3E}">
        <p14:creationId xmlns:p14="http://schemas.microsoft.com/office/powerpoint/2010/main" val="20360944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4DBC2-1BF0-44DA-A248-A4AF64557C49}"/>
              </a:ext>
            </a:extLst>
          </p:cNvPr>
          <p:cNvSpPr>
            <a:spLocks noGrp="1"/>
          </p:cNvSpPr>
          <p:nvPr>
            <p:ph type="title" hasCustomPrompt="1"/>
          </p:nvPr>
        </p:nvSpPr>
        <p:spPr>
          <a:xfrm>
            <a:off x="0" y="154264"/>
            <a:ext cx="12191999" cy="533673"/>
          </a:xfrm>
          <a:prstGeom prst="rect">
            <a:avLst/>
          </a:prstGeom>
          <a:noFill/>
          <a:effectLst/>
        </p:spPr>
        <p:txBody>
          <a:bodyPr>
            <a:noAutofit/>
          </a:bodyPr>
          <a:lstStyle>
            <a:lvl1pPr>
              <a:defRPr sz="4000">
                <a:solidFill>
                  <a:srgbClr val="15246B"/>
                </a:solidFill>
              </a:defRPr>
            </a:lvl1pPr>
          </a:lstStyle>
          <a:p>
            <a:r>
              <a:rPr lang="en-US" dirty="0"/>
              <a:t>   CLICK TO EDIT MASTER TITLE STYLE</a:t>
            </a:r>
            <a:endParaRPr lang="en-SG" dirty="0"/>
          </a:p>
        </p:txBody>
      </p:sp>
      <p:sp>
        <p:nvSpPr>
          <p:cNvPr id="5" name="Slide Number Placeholder 4">
            <a:extLst>
              <a:ext uri="{FF2B5EF4-FFF2-40B4-BE49-F238E27FC236}">
                <a16:creationId xmlns:a16="http://schemas.microsoft.com/office/drawing/2014/main" id="{C9D4C6BA-007D-4711-96D7-FF19747080B1}"/>
              </a:ext>
            </a:extLst>
          </p:cNvPr>
          <p:cNvSpPr>
            <a:spLocks noGrp="1"/>
          </p:cNvSpPr>
          <p:nvPr>
            <p:ph type="sldNum" sz="quarter" idx="12"/>
          </p:nvPr>
        </p:nvSpPr>
        <p:spPr>
          <a:xfrm>
            <a:off x="5883274" y="6488788"/>
            <a:ext cx="425450" cy="365125"/>
          </a:xfrm>
        </p:spPr>
        <p:txBody>
          <a:bodyPr/>
          <a:lstStyle>
            <a:lvl1pPr>
              <a:defRPr sz="1400">
                <a:solidFill>
                  <a:schemeClr val="bg1"/>
                </a:solidFill>
              </a:defRPr>
            </a:lvl1pPr>
          </a:lstStyle>
          <a:p>
            <a:fld id="{87CEEBE6-EB9D-4758-B612-C84C40B14548}" type="slidenum">
              <a:rPr lang="en-SG" smtClean="0"/>
              <a:pPr/>
              <a:t>‹#›</a:t>
            </a:fld>
            <a:endParaRPr lang="en-SG" dirty="0"/>
          </a:p>
        </p:txBody>
      </p:sp>
      <p:sp>
        <p:nvSpPr>
          <p:cNvPr id="7" name="Content Placeholder 6">
            <a:extLst>
              <a:ext uri="{FF2B5EF4-FFF2-40B4-BE49-F238E27FC236}">
                <a16:creationId xmlns:a16="http://schemas.microsoft.com/office/drawing/2014/main" id="{DA901AD2-6F9B-4368-9AA7-C8FABAA599E6}"/>
              </a:ext>
            </a:extLst>
          </p:cNvPr>
          <p:cNvSpPr>
            <a:spLocks noGrp="1"/>
          </p:cNvSpPr>
          <p:nvPr>
            <p:ph sz="quarter" idx="13"/>
          </p:nvPr>
        </p:nvSpPr>
        <p:spPr>
          <a:xfrm>
            <a:off x="183479" y="1053548"/>
            <a:ext cx="11569959" cy="5116515"/>
          </a:xfrm>
        </p:spPr>
        <p:txBody>
          <a:bodyPr>
            <a:normAutofit/>
          </a:bodyPr>
          <a:lstStyle>
            <a:lvl1pPr marL="457189" indent="-457189">
              <a:lnSpc>
                <a:spcPct val="100000"/>
              </a:lnSpc>
              <a:buFont typeface="Arial" panose="020B0604020202020204" pitchFamily="34" charset="0"/>
              <a:buChar char="•"/>
              <a:defRPr sz="2000"/>
            </a:lvl1pPr>
            <a:lvl2pPr marL="990575" indent="-380990">
              <a:lnSpc>
                <a:spcPct val="100000"/>
              </a:lnSpc>
              <a:spcAft>
                <a:spcPts val="1200"/>
              </a:spcAft>
              <a:buFont typeface="Courier New" panose="02070309020205020404" pitchFamily="49" charset="0"/>
              <a:buChar char="o"/>
              <a:defRPr sz="1800"/>
            </a:lvl2pPr>
            <a:lvl3pPr marL="1523962" indent="-304792">
              <a:lnSpc>
                <a:spcPct val="100000"/>
              </a:lnSpc>
              <a:spcAft>
                <a:spcPts val="1200"/>
              </a:spcAft>
              <a:buFont typeface="Arial" panose="020B0604020202020204" pitchFamily="34" charset="0"/>
              <a:buChar char="•"/>
              <a:defRPr sz="1400"/>
            </a:lvl3pPr>
            <a:lvl4pPr marL="2133547" indent="-304792">
              <a:lnSpc>
                <a:spcPct val="100000"/>
              </a:lnSpc>
              <a:spcAft>
                <a:spcPts val="1200"/>
              </a:spcAft>
              <a:buFont typeface="Arial" panose="020B0604020202020204" pitchFamily="34" charset="0"/>
              <a:buChar char="•"/>
              <a:defRPr sz="1200"/>
            </a:lvl4pPr>
            <a:lvl5pPr marL="2743131" indent="-304792">
              <a:lnSpc>
                <a:spcPct val="100000"/>
              </a:lnSpc>
              <a:spcAft>
                <a:spcPts val="1200"/>
              </a:spcAft>
              <a:buFont typeface="Arial" panose="020B0604020202020204" pitchFamily="34" charset="0"/>
              <a:buChar char="•"/>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SG" dirty="0"/>
          </a:p>
        </p:txBody>
      </p:sp>
    </p:spTree>
    <p:extLst>
      <p:ext uri="{BB962C8B-B14F-4D97-AF65-F5344CB8AC3E}">
        <p14:creationId xmlns:p14="http://schemas.microsoft.com/office/powerpoint/2010/main" val="5667048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pic>
        <p:nvPicPr>
          <p:cNvPr id="7" name="Picture 6" descr="A picture containing graphical user interface&#10;&#10;Description automatically generated">
            <a:extLst>
              <a:ext uri="{FF2B5EF4-FFF2-40B4-BE49-F238E27FC236}">
                <a16:creationId xmlns:a16="http://schemas.microsoft.com/office/drawing/2014/main" id="{54606A21-FE88-4D05-97E5-51163DD25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24C2B14-9F92-4A2A-912A-C29D469294EF}"/>
              </a:ext>
            </a:extLst>
          </p:cNvPr>
          <p:cNvSpPr>
            <a:spLocks noGrp="1"/>
          </p:cNvSpPr>
          <p:nvPr>
            <p:ph type="title" hasCustomPrompt="1"/>
          </p:nvPr>
        </p:nvSpPr>
        <p:spPr>
          <a:xfrm>
            <a:off x="267769" y="1948441"/>
            <a:ext cx="5400736" cy="1647165"/>
          </a:xfrm>
          <a:prstGeom prst="rect">
            <a:avLst/>
          </a:prstGeom>
          <a:noFill/>
        </p:spPr>
        <p:txBody>
          <a:bodyPr>
            <a:noAutofit/>
          </a:bodyPr>
          <a:lstStyle>
            <a:lvl1pPr>
              <a:defRPr sz="3200">
                <a:solidFill>
                  <a:schemeClr val="bg1"/>
                </a:solidFill>
              </a:defRPr>
            </a:lvl1pPr>
          </a:lstStyle>
          <a:p>
            <a:r>
              <a:rPr lang="en-US" dirty="0"/>
              <a:t>TITLE</a:t>
            </a:r>
            <a:br>
              <a:rPr lang="en-US" dirty="0"/>
            </a:br>
            <a:endParaRPr lang="en-SG" dirty="0"/>
          </a:p>
        </p:txBody>
      </p:sp>
      <p:sp>
        <p:nvSpPr>
          <p:cNvPr id="3" name="Date Placeholder 2">
            <a:extLst>
              <a:ext uri="{FF2B5EF4-FFF2-40B4-BE49-F238E27FC236}">
                <a16:creationId xmlns:a16="http://schemas.microsoft.com/office/drawing/2014/main" id="{420348B5-FEFD-4C9A-AE10-9B78C8887B79}"/>
              </a:ext>
            </a:extLst>
          </p:cNvPr>
          <p:cNvSpPr>
            <a:spLocks noGrp="1"/>
          </p:cNvSpPr>
          <p:nvPr>
            <p:ph type="dt" sz="half" idx="10"/>
          </p:nvPr>
        </p:nvSpPr>
        <p:spPr>
          <a:xfrm>
            <a:off x="0" y="6500259"/>
            <a:ext cx="2844800" cy="365125"/>
          </a:xfrm>
          <a:prstGeom prst="rect">
            <a:avLst/>
          </a:prstGeom>
        </p:spPr>
        <p:txBody>
          <a:bodyPr/>
          <a:lstStyle>
            <a:lvl1pPr>
              <a:defRPr>
                <a:solidFill>
                  <a:schemeClr val="bg1"/>
                </a:solidFill>
              </a:defRPr>
            </a:lvl1pPr>
          </a:lstStyle>
          <a:p>
            <a:endParaRPr lang="en-SG" dirty="0"/>
          </a:p>
        </p:txBody>
      </p:sp>
    </p:spTree>
    <p:extLst>
      <p:ext uri="{BB962C8B-B14F-4D97-AF65-F5344CB8AC3E}">
        <p14:creationId xmlns:p14="http://schemas.microsoft.com/office/powerpoint/2010/main" val="23091860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EBFF5-2F0D-CBD4-B643-9DAF6986588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05DFB7B-6DCF-D5EF-48E7-24EF11C0244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4DC81C-545F-B664-0DDB-B4E1DEE0655B}"/>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2399E35C-C790-64DD-7F7B-14E8E29C41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F4CC38-02CE-ABFB-7697-BA620BCB3AA9}"/>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483046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80999-D6F5-4F89-3972-BD6DA7CDE07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15F747E-B35E-8555-B369-E362AF69DC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AE1C87F-74D1-852E-3883-8130D6519C7D}"/>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DB50A23B-E6F2-06D9-5D0D-79A66D42BB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C9502B-DF6D-1668-4175-D14AC22D13D0}"/>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3100237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57556-5D22-2553-53F4-7C8B8E13CAF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A68BD8D-1215-FC7A-A648-CA0CE536CC3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054C57D-F1C8-90F9-6B61-5B88CEFF9E6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8085571-B566-FF3A-536A-C2949B295DDA}"/>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6" name="Footer Placeholder 5">
            <a:extLst>
              <a:ext uri="{FF2B5EF4-FFF2-40B4-BE49-F238E27FC236}">
                <a16:creationId xmlns:a16="http://schemas.microsoft.com/office/drawing/2014/main" id="{D0D311F7-B007-ABEB-F7AB-49BE2B150E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192E56-BF9D-C526-1189-292A40D46938}"/>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2285760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AE1AD-44A0-2D24-413D-4D1332B18D4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068BC6-5143-88E8-A3EF-D0C5298971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A24CC26-AD57-EB34-2B0F-6D5C4AF2EB5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6C6CFAD-51A4-A882-9A6F-BEECEAF017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6F89DB2-CDCB-B9FA-F4B4-47095479C7D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36D0E74-68C9-4CF6-B15B-665B229A0F39}"/>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8" name="Footer Placeholder 7">
            <a:extLst>
              <a:ext uri="{FF2B5EF4-FFF2-40B4-BE49-F238E27FC236}">
                <a16:creationId xmlns:a16="http://schemas.microsoft.com/office/drawing/2014/main" id="{4A7790C6-E73C-2FCD-8B96-6291058E4E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14519C8-B10D-D393-2E3A-81C9A9C470E8}"/>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3267608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B7EEA-6F38-1A4A-D68E-3C382725960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A5E1625-B0BC-C0F5-AC58-5274CADA2C16}"/>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4" name="Footer Placeholder 3">
            <a:extLst>
              <a:ext uri="{FF2B5EF4-FFF2-40B4-BE49-F238E27FC236}">
                <a16:creationId xmlns:a16="http://schemas.microsoft.com/office/drawing/2014/main" id="{0A89904B-3D2A-1026-4B84-5028B17F7A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11B1EE-9B5F-1B19-8715-59D9DE6D1CE1}"/>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263187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11083F-D582-08CA-102E-F55ED5E9DCBD}"/>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3" name="Footer Placeholder 2">
            <a:extLst>
              <a:ext uri="{FF2B5EF4-FFF2-40B4-BE49-F238E27FC236}">
                <a16:creationId xmlns:a16="http://schemas.microsoft.com/office/drawing/2014/main" id="{04427FE7-A13B-A965-8ED6-CCD7DC8E0B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A8066F-E462-E1C4-F6BF-E2888126279E}"/>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635318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416F2-A19A-FB44-2D37-953B3D077E7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8EC942F-0413-CBA1-0D95-994D59A2E2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9D49058-C3B0-7851-7923-A111E5D32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00AF603-9122-3BAF-973E-A64C570FB852}"/>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6" name="Footer Placeholder 5">
            <a:extLst>
              <a:ext uri="{FF2B5EF4-FFF2-40B4-BE49-F238E27FC236}">
                <a16:creationId xmlns:a16="http://schemas.microsoft.com/office/drawing/2014/main" id="{5D19F32E-C869-0D3D-999D-78B927FBF6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6B592-AC14-9BF9-CF8C-8183F3212062}"/>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3222952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A4752-F490-C14E-2DDF-1CB90DDE8A8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A64CD8F-3D8F-1740-A6A5-A31716499C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3E85F0-A3B2-9A2C-AAD0-9C8189C4A7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3CEE31-F99D-0DD8-445F-DF65FEDBCE20}"/>
              </a:ext>
            </a:extLst>
          </p:cNvPr>
          <p:cNvSpPr>
            <a:spLocks noGrp="1"/>
          </p:cNvSpPr>
          <p:nvPr>
            <p:ph type="dt" sz="half" idx="10"/>
          </p:nvPr>
        </p:nvSpPr>
        <p:spPr/>
        <p:txBody>
          <a:bodyPr/>
          <a:lstStyle/>
          <a:p>
            <a:fld id="{CF94D068-234C-8042-B00A-6A491CD9C79A}" type="datetimeFigureOut">
              <a:rPr lang="en-US" smtClean="0"/>
              <a:t>6/18/25</a:t>
            </a:fld>
            <a:endParaRPr lang="en-US"/>
          </a:p>
        </p:txBody>
      </p:sp>
      <p:sp>
        <p:nvSpPr>
          <p:cNvPr id="6" name="Footer Placeholder 5">
            <a:extLst>
              <a:ext uri="{FF2B5EF4-FFF2-40B4-BE49-F238E27FC236}">
                <a16:creationId xmlns:a16="http://schemas.microsoft.com/office/drawing/2014/main" id="{B03D557F-BEFA-435A-7F25-470E4A3BA0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C398E7-845A-8C74-234E-2854E5AECA74}"/>
              </a:ext>
            </a:extLst>
          </p:cNvPr>
          <p:cNvSpPr>
            <a:spLocks noGrp="1"/>
          </p:cNvSpPr>
          <p:nvPr>
            <p:ph type="sldNum" sz="quarter" idx="12"/>
          </p:nvPr>
        </p:nvSpPr>
        <p:spPr/>
        <p:txBody>
          <a:bodyPr/>
          <a:lstStyle/>
          <a:p>
            <a:fld id="{0F746835-D040-5C45-BDF6-31D6CDA0FDF8}" type="slidenum">
              <a:rPr lang="en-US" smtClean="0"/>
              <a:t>‹#›</a:t>
            </a:fld>
            <a:endParaRPr lang="en-US"/>
          </a:p>
        </p:txBody>
      </p:sp>
    </p:spTree>
    <p:extLst>
      <p:ext uri="{BB962C8B-B14F-4D97-AF65-F5344CB8AC3E}">
        <p14:creationId xmlns:p14="http://schemas.microsoft.com/office/powerpoint/2010/main" val="482726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130419-8FFB-6A60-614B-3FA49D1991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5CEDCD1-3898-29FD-26E1-9580E241BF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B4D35F-189E-6D2C-D4D5-E0C835646E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94D068-234C-8042-B00A-6A491CD9C79A}" type="datetimeFigureOut">
              <a:rPr lang="en-US" smtClean="0"/>
              <a:t>6/18/25</a:t>
            </a:fld>
            <a:endParaRPr lang="en-US"/>
          </a:p>
        </p:txBody>
      </p:sp>
      <p:sp>
        <p:nvSpPr>
          <p:cNvPr id="5" name="Footer Placeholder 4">
            <a:extLst>
              <a:ext uri="{FF2B5EF4-FFF2-40B4-BE49-F238E27FC236}">
                <a16:creationId xmlns:a16="http://schemas.microsoft.com/office/drawing/2014/main" id="{0AB44FAF-0548-AFEA-E427-DF45D63492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E1B15F6-D447-75C6-7FD8-30974A620A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746835-D040-5C45-BDF6-31D6CDA0FDF8}" type="slidenum">
              <a:rPr lang="en-US" smtClean="0"/>
              <a:t>‹#›</a:t>
            </a:fld>
            <a:endParaRPr lang="en-US"/>
          </a:p>
        </p:txBody>
      </p:sp>
    </p:spTree>
    <p:extLst>
      <p:ext uri="{BB962C8B-B14F-4D97-AF65-F5344CB8AC3E}">
        <p14:creationId xmlns:p14="http://schemas.microsoft.com/office/powerpoint/2010/main" val="16509582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 y="108312"/>
            <a:ext cx="12191999" cy="705678"/>
          </a:xfrm>
          <a:prstGeom prst="rect">
            <a:avLst/>
          </a:prstGeom>
          <a:noFill/>
          <a:effectLst/>
        </p:spPr>
        <p:txBody>
          <a:bodyPr vert="horz" lIns="91440" tIns="45720" rIns="91440" bIns="45720" rtlCol="0" anchor="ctr">
            <a:normAutofit/>
          </a:bodyPr>
          <a:lstStyle/>
          <a:p>
            <a:r>
              <a:rPr lang="en-US" dirty="0"/>
              <a:t>  Click to edit Master title style</a:t>
            </a:r>
          </a:p>
        </p:txBody>
      </p:sp>
      <p:sp>
        <p:nvSpPr>
          <p:cNvPr id="3" name="Text Placeholder 2"/>
          <p:cNvSpPr>
            <a:spLocks noGrp="1"/>
          </p:cNvSpPr>
          <p:nvPr>
            <p:ph type="body" idx="1"/>
          </p:nvPr>
        </p:nvSpPr>
        <p:spPr>
          <a:xfrm>
            <a:off x="134587" y="1013791"/>
            <a:ext cx="11419399" cy="52823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4673598" y="6488847"/>
            <a:ext cx="2844800" cy="365125"/>
          </a:xfrm>
          <a:prstGeom prst="rect">
            <a:avLst/>
          </a:prstGeom>
        </p:spPr>
        <p:txBody>
          <a:bodyPr vert="horz" lIns="91440" tIns="45720" rIns="91440" bIns="45720" rtlCol="0" anchor="ctr"/>
          <a:lstStyle>
            <a:lvl1pPr algn="r">
              <a:defRPr sz="1600" baseline="0">
                <a:ln>
                  <a:solidFill>
                    <a:schemeClr val="bg1"/>
                  </a:solidFill>
                </a:ln>
                <a:solidFill>
                  <a:schemeClr val="bg1"/>
                </a:solidFill>
                <a:latin typeface="Arial"/>
              </a:defRPr>
            </a:lvl1pPr>
          </a:lstStyle>
          <a:p>
            <a:fld id="{87CEEBE6-EB9D-4758-B612-C84C40B14548}" type="slidenum">
              <a:rPr lang="en-SG" smtClean="0"/>
              <a:pPr/>
              <a:t>‹#›</a:t>
            </a:fld>
            <a:endParaRPr lang="en-SG" dirty="0"/>
          </a:p>
        </p:txBody>
      </p:sp>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 y="6476109"/>
            <a:ext cx="12192000" cy="382524"/>
          </a:xfrm>
          <a:prstGeom prst="rect">
            <a:avLst/>
          </a:prstGeom>
        </p:spPr>
      </p:pic>
    </p:spTree>
    <p:extLst>
      <p:ext uri="{BB962C8B-B14F-4D97-AF65-F5344CB8AC3E}">
        <p14:creationId xmlns:p14="http://schemas.microsoft.com/office/powerpoint/2010/main" val="418478076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Lst>
  <p:hf hdr="0" ftr="0" dt="0"/>
  <p:txStyles>
    <p:titleStyle>
      <a:lvl1pPr algn="l" defTabSz="609585" rtl="0" eaLnBrk="1" latinLnBrk="0" hangingPunct="1">
        <a:spcBef>
          <a:spcPct val="0"/>
        </a:spcBef>
        <a:buNone/>
        <a:defRPr sz="4400" b="1" kern="1200">
          <a:solidFill>
            <a:srgbClr val="15246B"/>
          </a:solidFill>
          <a:latin typeface="Calibri" panose="020F0502020204030204" pitchFamily="34" charset="0"/>
          <a:ea typeface="+mj-ea"/>
          <a:cs typeface="Calibri" panose="020F0502020204030204" pitchFamily="34" charset="0"/>
        </a:defRPr>
      </a:lvl1pPr>
    </p:titleStyle>
    <p:bodyStyle>
      <a:lvl1pPr marL="457189" indent="-457189" algn="l" defTabSz="609585" rtl="0" eaLnBrk="1" latinLnBrk="0" hangingPunct="1">
        <a:spcBef>
          <a:spcPct val="20000"/>
        </a:spcBef>
        <a:buFont typeface="Arial"/>
        <a:buChar char="•"/>
        <a:defRPr sz="2000" kern="1200">
          <a:solidFill>
            <a:schemeClr val="tx1"/>
          </a:solidFill>
          <a:latin typeface="Arial"/>
          <a:ea typeface="+mn-ea"/>
          <a:cs typeface="+mn-cs"/>
        </a:defRPr>
      </a:lvl1pPr>
      <a:lvl2pPr marL="990575" indent="-380990" algn="l" defTabSz="609585" rtl="0" eaLnBrk="1" latinLnBrk="0" hangingPunct="1">
        <a:spcBef>
          <a:spcPct val="20000"/>
        </a:spcBef>
        <a:buFont typeface="Arial"/>
        <a:buChar char="–"/>
        <a:defRPr sz="1800" kern="1200">
          <a:solidFill>
            <a:schemeClr val="tx1"/>
          </a:solidFill>
          <a:latin typeface="Arial"/>
          <a:ea typeface="+mn-ea"/>
          <a:cs typeface="+mn-cs"/>
        </a:defRPr>
      </a:lvl2pPr>
      <a:lvl3pPr marL="1523962" indent="-304792" algn="l" defTabSz="609585" rtl="0" eaLnBrk="1" latinLnBrk="0" hangingPunct="1">
        <a:spcBef>
          <a:spcPct val="20000"/>
        </a:spcBef>
        <a:buFont typeface="Arial"/>
        <a:buChar char="•"/>
        <a:defRPr sz="1400" kern="1200">
          <a:solidFill>
            <a:schemeClr val="tx1"/>
          </a:solidFill>
          <a:latin typeface="Arial"/>
          <a:ea typeface="+mn-ea"/>
          <a:cs typeface="+mn-cs"/>
        </a:defRPr>
      </a:lvl3pPr>
      <a:lvl4pPr marL="2133547" indent="-304792" algn="l" defTabSz="609585" rtl="0" eaLnBrk="1" latinLnBrk="0" hangingPunct="1">
        <a:spcBef>
          <a:spcPct val="20000"/>
        </a:spcBef>
        <a:buFont typeface="Arial"/>
        <a:buChar char="–"/>
        <a:defRPr sz="1200" kern="1200">
          <a:solidFill>
            <a:schemeClr val="tx1"/>
          </a:solidFill>
          <a:latin typeface="Arial"/>
          <a:ea typeface="+mn-ea"/>
          <a:cs typeface="+mn-cs"/>
        </a:defRPr>
      </a:lvl4pPr>
      <a:lvl5pPr marL="2743131" indent="-304792" algn="l" defTabSz="609585" rtl="0" eaLnBrk="1" latinLnBrk="0" hangingPunct="1">
        <a:spcBef>
          <a:spcPct val="20000"/>
        </a:spcBef>
        <a:buFont typeface="Arial"/>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14.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6.gi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32E8F-2B38-BE68-5EB5-C7FF34B928A3}"/>
              </a:ext>
            </a:extLst>
          </p:cNvPr>
          <p:cNvSpPr>
            <a:spLocks noGrp="1"/>
          </p:cNvSpPr>
          <p:nvPr>
            <p:ph type="title"/>
          </p:nvPr>
        </p:nvSpPr>
        <p:spPr>
          <a:xfrm>
            <a:off x="267768" y="1758874"/>
            <a:ext cx="5513355" cy="2346722"/>
          </a:xfrm>
        </p:spPr>
        <p:txBody>
          <a:bodyPr/>
          <a:lstStyle/>
          <a:p>
            <a:r>
              <a:rPr lang="en-US" dirty="0"/>
              <a:t>Leveraging Retrieval-Augmented In-Context Learning For Complex Air Traffic Scenario Generation</a:t>
            </a:r>
          </a:p>
        </p:txBody>
      </p:sp>
      <p:sp>
        <p:nvSpPr>
          <p:cNvPr id="3" name="Title 1">
            <a:extLst>
              <a:ext uri="{FF2B5EF4-FFF2-40B4-BE49-F238E27FC236}">
                <a16:creationId xmlns:a16="http://schemas.microsoft.com/office/drawing/2014/main" id="{E1B0FDD0-89A8-02B3-773C-566FED0F4EFC}"/>
              </a:ext>
            </a:extLst>
          </p:cNvPr>
          <p:cNvSpPr txBox="1">
            <a:spLocks/>
          </p:cNvSpPr>
          <p:nvPr/>
        </p:nvSpPr>
        <p:spPr>
          <a:xfrm>
            <a:off x="267768" y="4105596"/>
            <a:ext cx="4972446" cy="2356846"/>
          </a:xfrm>
          <a:prstGeom prst="rect">
            <a:avLst/>
          </a:prstGeom>
          <a:noFill/>
          <a:effectLst/>
        </p:spPr>
        <p:txBody>
          <a:bodyPr vert="horz" lIns="91440" tIns="45720" rIns="91440" bIns="45720" rtlCol="0" anchor="ctr">
            <a:noAutofit/>
          </a:bodyPr>
          <a:lstStyle>
            <a:lvl1pPr algn="l" defTabSz="609585" rtl="0" eaLnBrk="1" latinLnBrk="0" hangingPunct="1">
              <a:spcBef>
                <a:spcPct val="0"/>
              </a:spcBef>
              <a:buNone/>
              <a:defRPr sz="3200" b="1" kern="1200">
                <a:solidFill>
                  <a:schemeClr val="bg1"/>
                </a:solidFill>
                <a:latin typeface="Calibri" panose="020F0502020204030204" pitchFamily="34" charset="0"/>
                <a:ea typeface="+mj-ea"/>
                <a:cs typeface="Calibri" panose="020F0502020204030204" pitchFamily="34" charset="0"/>
              </a:defRPr>
            </a:lvl1pPr>
          </a:lstStyle>
          <a:p>
            <a:pPr marL="0" marR="0" lvl="0" indent="0" algn="l" defTabSz="609585" rtl="0" eaLnBrk="1" fontAlgn="auto" latinLnBrk="0" hangingPunct="1">
              <a:lnSpc>
                <a:spcPct val="100000"/>
              </a:lnSpc>
              <a:spcBef>
                <a:spcPct val="0"/>
              </a:spcBef>
              <a:spcAft>
                <a:spcPts val="0"/>
              </a:spcAft>
              <a:buClrTx/>
              <a:buSzTx/>
              <a:buFontTx/>
              <a:buNone/>
              <a:tabLst/>
              <a:defRPr/>
            </a:pPr>
            <a:r>
              <a:rPr kumimoji="0" lang="en-US" sz="1600" b="1"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rPr>
              <a:t>Yash Guleria,  </a:t>
            </a:r>
            <a:r>
              <a:rPr kumimoji="0" lang="en-US" sz="1600" b="0"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rPr>
              <a:t>Duc-Thinh Pham, Ashton L.K. Yun, Thaivalappil N.M. Nadirsha, Katherine Fennedy, Chunyao Ma, Sameer Alam</a:t>
            </a:r>
          </a:p>
          <a:p>
            <a:pPr marL="0" marR="0" lvl="0" indent="0" algn="l" defTabSz="609585" rtl="0" eaLnBrk="1" fontAlgn="auto" latinLnBrk="0" hangingPunct="1">
              <a:lnSpc>
                <a:spcPct val="100000"/>
              </a:lnSpc>
              <a:spcBef>
                <a:spcPct val="0"/>
              </a:spcBef>
              <a:spcAft>
                <a:spcPts val="0"/>
              </a:spcAft>
              <a:buClrTx/>
              <a:buSzTx/>
              <a:buFontTx/>
              <a:buNone/>
              <a:tabLst/>
              <a:defRPr/>
            </a:pPr>
            <a:endParaRPr lang="en-US" sz="1800" b="0" dirty="0">
              <a:solidFill>
                <a:prstClr val="white"/>
              </a:solidFill>
            </a:endParaRPr>
          </a:p>
          <a:p>
            <a:pPr marL="0" marR="0" lvl="0" indent="0" algn="l" defTabSz="609585"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rPr>
              <a:t>Air Traffic Management Research Institute (ATMRI)</a:t>
            </a:r>
          </a:p>
          <a:p>
            <a:pPr marL="0" marR="0" lvl="0" indent="0" algn="l" defTabSz="609585" rtl="0" eaLnBrk="1" fontAlgn="auto" latinLnBrk="0" hangingPunct="1">
              <a:lnSpc>
                <a:spcPct val="100000"/>
              </a:lnSpc>
              <a:spcBef>
                <a:spcPct val="0"/>
              </a:spcBef>
              <a:spcAft>
                <a:spcPts val="0"/>
              </a:spcAft>
              <a:buClrTx/>
              <a:buSzTx/>
              <a:buFontTx/>
              <a:buNone/>
              <a:tabLst/>
              <a:defRPr/>
            </a:pPr>
            <a:r>
              <a:rPr lang="en-US" sz="1400" b="0" dirty="0">
                <a:solidFill>
                  <a:prstClr val="white"/>
                </a:solidFill>
              </a:rPr>
              <a:t>Nanyang Technological University, Singapore</a:t>
            </a:r>
            <a:endParaRPr kumimoji="0" lang="en-US" sz="1400" b="0"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endParaRPr>
          </a:p>
          <a:p>
            <a:pPr marL="0" marR="0" lvl="0" indent="0" algn="l" defTabSz="609585" rtl="0" eaLnBrk="1" fontAlgn="auto" latinLnBrk="0" hangingPunct="1">
              <a:lnSpc>
                <a:spcPct val="100000"/>
              </a:lnSpc>
              <a:spcBef>
                <a:spcPct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endParaRPr>
          </a:p>
          <a:p>
            <a:pPr marL="0" marR="0" lvl="0" indent="0" algn="l" defTabSz="609585" rtl="0" eaLnBrk="1" fontAlgn="auto" latinLnBrk="0" hangingPunct="1">
              <a:lnSpc>
                <a:spcPct val="100000"/>
              </a:lnSpc>
              <a:spcBef>
                <a:spcPct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rPr>
              <a:t>27</a:t>
            </a:r>
            <a:r>
              <a:rPr kumimoji="0" lang="en-US" sz="1400" b="1" i="0" u="none" strike="noStrike" kern="1200" cap="none" spc="0" normalizeH="0" baseline="30000" noProof="0" dirty="0">
                <a:ln>
                  <a:noFill/>
                </a:ln>
                <a:solidFill>
                  <a:prstClr val="white"/>
                </a:solidFill>
                <a:effectLst/>
                <a:uLnTx/>
                <a:uFillTx/>
                <a:latin typeface="Calibri" panose="020F0502020204030204" pitchFamily="34" charset="0"/>
                <a:ea typeface="+mj-ea"/>
                <a:cs typeface="Calibri" panose="020F0502020204030204" pitchFamily="34" charset="0"/>
              </a:rPr>
              <a:t>th</a:t>
            </a:r>
            <a:r>
              <a:rPr kumimoji="0" lang="en-US" sz="1400" b="1" i="0" u="none" strike="noStrike" kern="1200" cap="none" spc="0" normalizeH="0" baseline="0" noProof="0" dirty="0">
                <a:ln>
                  <a:noFill/>
                </a:ln>
                <a:solidFill>
                  <a:prstClr val="white"/>
                </a:solidFill>
                <a:effectLst/>
                <a:uLnTx/>
                <a:uFillTx/>
                <a:latin typeface="Calibri" panose="020F0502020204030204" pitchFamily="34" charset="0"/>
                <a:ea typeface="+mj-ea"/>
                <a:cs typeface="Calibri" panose="020F0502020204030204" pitchFamily="34" charset="0"/>
              </a:rPr>
              <a:t> June 2025</a:t>
            </a:r>
          </a:p>
        </p:txBody>
      </p:sp>
      <p:grpSp>
        <p:nvGrpSpPr>
          <p:cNvPr id="7" name="Group 6">
            <a:extLst>
              <a:ext uri="{FF2B5EF4-FFF2-40B4-BE49-F238E27FC236}">
                <a16:creationId xmlns:a16="http://schemas.microsoft.com/office/drawing/2014/main" id="{766E1E5A-8C27-96EB-0A23-AD8AC6727205}"/>
              </a:ext>
            </a:extLst>
          </p:cNvPr>
          <p:cNvGrpSpPr/>
          <p:nvPr/>
        </p:nvGrpSpPr>
        <p:grpSpPr>
          <a:xfrm>
            <a:off x="8217357" y="-8834"/>
            <a:ext cx="4014338" cy="529064"/>
            <a:chOff x="7819793" y="50800"/>
            <a:chExt cx="4014338" cy="529064"/>
          </a:xfrm>
        </p:grpSpPr>
        <p:sp>
          <p:nvSpPr>
            <p:cNvPr id="6" name="Rectangle 5">
              <a:extLst>
                <a:ext uri="{FF2B5EF4-FFF2-40B4-BE49-F238E27FC236}">
                  <a16:creationId xmlns:a16="http://schemas.microsoft.com/office/drawing/2014/main" id="{EE85CE67-8380-2D50-E565-FB3AA7559993}"/>
                </a:ext>
              </a:extLst>
            </p:cNvPr>
            <p:cNvSpPr/>
            <p:nvPr/>
          </p:nvSpPr>
          <p:spPr>
            <a:xfrm>
              <a:off x="10877702" y="50800"/>
              <a:ext cx="916901" cy="5290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B9766ED-D872-1E03-36F3-A0BC138651D9}"/>
                </a:ext>
              </a:extLst>
            </p:cNvPr>
            <p:cNvPicPr>
              <a:picLocks noChangeAspect="1"/>
            </p:cNvPicPr>
            <p:nvPr/>
          </p:nvPicPr>
          <p:blipFill>
            <a:blip r:embed="rId3"/>
            <a:srcRect t="29136" r="15801" b="14568"/>
            <a:stretch/>
          </p:blipFill>
          <p:spPr>
            <a:xfrm>
              <a:off x="7819793" y="50800"/>
              <a:ext cx="3208763" cy="529064"/>
            </a:xfrm>
            <a:prstGeom prst="rect">
              <a:avLst/>
            </a:prstGeom>
          </p:spPr>
        </p:pic>
        <p:sp>
          <p:nvSpPr>
            <p:cNvPr id="5" name="TextBox 4">
              <a:extLst>
                <a:ext uri="{FF2B5EF4-FFF2-40B4-BE49-F238E27FC236}">
                  <a16:creationId xmlns:a16="http://schemas.microsoft.com/office/drawing/2014/main" id="{C73C728C-778C-2479-D7E5-F78D000D9FB2}"/>
                </a:ext>
              </a:extLst>
            </p:cNvPr>
            <p:cNvSpPr txBox="1"/>
            <p:nvPr/>
          </p:nvSpPr>
          <p:spPr>
            <a:xfrm>
              <a:off x="10989028" y="84499"/>
              <a:ext cx="845103" cy="461665"/>
            </a:xfrm>
            <a:prstGeom prst="rect">
              <a:avLst/>
            </a:prstGeom>
            <a:noFill/>
          </p:spPr>
          <p:txBody>
            <a:bodyPr wrap="none" rtlCol="0">
              <a:spAutoFit/>
            </a:bodyPr>
            <a:lstStyle/>
            <a:p>
              <a:r>
                <a:rPr lang="en-US" sz="2400" b="1" dirty="0"/>
                <a:t>2025</a:t>
              </a:r>
            </a:p>
          </p:txBody>
        </p:sp>
      </p:grpSp>
    </p:spTree>
    <p:extLst>
      <p:ext uri="{BB962C8B-B14F-4D97-AF65-F5344CB8AC3E}">
        <p14:creationId xmlns:p14="http://schemas.microsoft.com/office/powerpoint/2010/main" val="3517316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7C947E-2EE4-70F8-4442-291D1E5E1C6C}"/>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BDC482CE-E6C6-CB6B-F14C-B8D549571926}"/>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60CAF117-04D7-D39A-AA39-0DDCC5089072}"/>
              </a:ext>
            </a:extLst>
          </p:cNvPr>
          <p:cNvSpPr>
            <a:spLocks noGrp="1"/>
          </p:cNvSpPr>
          <p:nvPr>
            <p:ph type="title"/>
          </p:nvPr>
        </p:nvSpPr>
        <p:spPr>
          <a:xfrm>
            <a:off x="914400" y="154264"/>
            <a:ext cx="5624943" cy="533673"/>
          </a:xfrm>
          <a:solidFill>
            <a:schemeClr val="bg1"/>
          </a:solidFill>
        </p:spPr>
        <p:txBody>
          <a:bodyPr/>
          <a:lstStyle/>
          <a:p>
            <a:r>
              <a:rPr lang="en-US" dirty="0"/>
              <a:t>OVERALL METHODOLOGY</a:t>
            </a:r>
          </a:p>
        </p:txBody>
      </p:sp>
      <p:sp>
        <p:nvSpPr>
          <p:cNvPr id="3" name="Slide Number Placeholder 2">
            <a:extLst>
              <a:ext uri="{FF2B5EF4-FFF2-40B4-BE49-F238E27FC236}">
                <a16:creationId xmlns:a16="http://schemas.microsoft.com/office/drawing/2014/main" id="{F41C08D9-1EB0-DC01-3FAA-A40AAE6F56FC}"/>
              </a:ext>
            </a:extLst>
          </p:cNvPr>
          <p:cNvSpPr>
            <a:spLocks noGrp="1"/>
          </p:cNvSpPr>
          <p:nvPr>
            <p:ph type="sldNum" sz="quarter" idx="12"/>
          </p:nvPr>
        </p:nvSpPr>
        <p:spPr/>
        <p:txBody>
          <a:bodyPr/>
          <a:lstStyle/>
          <a:p>
            <a:fld id="{87CEEBE6-EB9D-4758-B612-C84C40B14548}" type="slidenum">
              <a:rPr lang="en-SG" smtClean="0"/>
              <a:pPr/>
              <a:t>10</a:t>
            </a:fld>
            <a:endParaRPr lang="en-SG" dirty="0"/>
          </a:p>
        </p:txBody>
      </p:sp>
      <p:sp>
        <p:nvSpPr>
          <p:cNvPr id="6" name="Oval 5">
            <a:extLst>
              <a:ext uri="{FF2B5EF4-FFF2-40B4-BE49-F238E27FC236}">
                <a16:creationId xmlns:a16="http://schemas.microsoft.com/office/drawing/2014/main" id="{E9833B7C-B1E5-E77A-0448-7B4EDF5E7805}"/>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15" name="Title 1">
            <a:extLst>
              <a:ext uri="{FF2B5EF4-FFF2-40B4-BE49-F238E27FC236}">
                <a16:creationId xmlns:a16="http://schemas.microsoft.com/office/drawing/2014/main" id="{AD8AA2B8-5D3F-C4C5-0BF0-E09FFC51DC88}"/>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RAG</a:t>
            </a:r>
          </a:p>
        </p:txBody>
      </p:sp>
      <p:sp>
        <p:nvSpPr>
          <p:cNvPr id="8" name="Content Placeholder 8">
            <a:extLst>
              <a:ext uri="{FF2B5EF4-FFF2-40B4-BE49-F238E27FC236}">
                <a16:creationId xmlns:a16="http://schemas.microsoft.com/office/drawing/2014/main" id="{692A3BF6-0171-814C-B975-9DA3FF80506A}"/>
              </a:ext>
            </a:extLst>
          </p:cNvPr>
          <p:cNvSpPr>
            <a:spLocks noGrp="1"/>
          </p:cNvSpPr>
          <p:nvPr>
            <p:ph sz="quarter" idx="13"/>
          </p:nvPr>
        </p:nvSpPr>
        <p:spPr>
          <a:xfrm>
            <a:off x="913969" y="1506918"/>
            <a:ext cx="6512067" cy="533674"/>
          </a:xfrm>
        </p:spPr>
        <p:txBody>
          <a:bodyPr>
            <a:normAutofit/>
          </a:bodyPr>
          <a:lstStyle/>
          <a:p>
            <a:pPr marL="0" indent="0">
              <a:buNone/>
            </a:pPr>
            <a:r>
              <a:rPr lang="en-US" sz="1800" b="1" dirty="0">
                <a:latin typeface="+mn-lt"/>
              </a:rPr>
              <a:t>Key steps in a retrieval pipeline:</a:t>
            </a:r>
          </a:p>
        </p:txBody>
      </p:sp>
      <p:sp>
        <p:nvSpPr>
          <p:cNvPr id="27" name="TextBox 26">
            <a:extLst>
              <a:ext uri="{FF2B5EF4-FFF2-40B4-BE49-F238E27FC236}">
                <a16:creationId xmlns:a16="http://schemas.microsoft.com/office/drawing/2014/main" id="{4EFA8597-2F6E-D9AE-1BE1-607878AD5FA5}"/>
              </a:ext>
            </a:extLst>
          </p:cNvPr>
          <p:cNvSpPr txBox="1"/>
          <p:nvPr/>
        </p:nvSpPr>
        <p:spPr>
          <a:xfrm>
            <a:off x="1320800" y="4026578"/>
            <a:ext cx="1019964" cy="36933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defPPr>
              <a:defRPr lang="en-US"/>
            </a:defPPr>
            <a:lvl1pPr algn="ctr">
              <a:defRPr sz="1400">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User query</a:t>
            </a:r>
          </a:p>
        </p:txBody>
      </p:sp>
      <p:sp>
        <p:nvSpPr>
          <p:cNvPr id="28" name="Rounded Rectangle 4">
            <a:extLst>
              <a:ext uri="{FF2B5EF4-FFF2-40B4-BE49-F238E27FC236}">
                <a16:creationId xmlns:a16="http://schemas.microsoft.com/office/drawing/2014/main" id="{B8D032C5-2F30-9A97-430D-BA9DC97EB8EB}"/>
              </a:ext>
            </a:extLst>
          </p:cNvPr>
          <p:cNvSpPr/>
          <p:nvPr/>
        </p:nvSpPr>
        <p:spPr>
          <a:xfrm>
            <a:off x="2656477" y="4026578"/>
            <a:ext cx="1546050" cy="36933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a:solidFill>
                  <a:schemeClr val="tx1"/>
                </a:solidFill>
              </a:rPr>
              <a:t>Embedding model</a:t>
            </a:r>
          </a:p>
        </p:txBody>
      </p:sp>
      <p:sp>
        <p:nvSpPr>
          <p:cNvPr id="32" name="Rounded Rectangle 11">
            <a:extLst>
              <a:ext uri="{FF2B5EF4-FFF2-40B4-BE49-F238E27FC236}">
                <a16:creationId xmlns:a16="http://schemas.microsoft.com/office/drawing/2014/main" id="{7D231DA0-30EF-FB90-5912-5CD153A2AF68}"/>
              </a:ext>
            </a:extLst>
          </p:cNvPr>
          <p:cNvSpPr/>
          <p:nvPr/>
        </p:nvSpPr>
        <p:spPr>
          <a:xfrm>
            <a:off x="6475286" y="4011956"/>
            <a:ext cx="1570892" cy="38616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a:solidFill>
                  <a:schemeClr val="tx1"/>
                </a:solidFill>
              </a:rPr>
              <a:t>Similarity search</a:t>
            </a:r>
          </a:p>
        </p:txBody>
      </p:sp>
      <p:sp>
        <p:nvSpPr>
          <p:cNvPr id="34" name="Rounded Rectangle 13">
            <a:extLst>
              <a:ext uri="{FF2B5EF4-FFF2-40B4-BE49-F238E27FC236}">
                <a16:creationId xmlns:a16="http://schemas.microsoft.com/office/drawing/2014/main" id="{BAA6AA32-1AFF-8D91-6EFC-1C1061103F14}"/>
              </a:ext>
            </a:extLst>
          </p:cNvPr>
          <p:cNvSpPr/>
          <p:nvPr/>
        </p:nvSpPr>
        <p:spPr>
          <a:xfrm>
            <a:off x="10536776" y="4026576"/>
            <a:ext cx="1182317" cy="365123"/>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a:solidFill>
                  <a:schemeClr val="tx1"/>
                </a:solidFill>
              </a:rPr>
              <a:t>Input to LLM</a:t>
            </a:r>
          </a:p>
        </p:txBody>
      </p:sp>
      <p:cxnSp>
        <p:nvCxnSpPr>
          <p:cNvPr id="48" name="Straight Arrow Connector 47">
            <a:extLst>
              <a:ext uri="{FF2B5EF4-FFF2-40B4-BE49-F238E27FC236}">
                <a16:creationId xmlns:a16="http://schemas.microsoft.com/office/drawing/2014/main" id="{E395018B-1A3F-B965-8675-4FA5B223D546}"/>
              </a:ext>
            </a:extLst>
          </p:cNvPr>
          <p:cNvCxnSpPr>
            <a:cxnSpLocks/>
            <a:stCxn id="27" idx="3"/>
            <a:endCxn id="28" idx="1"/>
          </p:cNvCxnSpPr>
          <p:nvPr/>
        </p:nvCxnSpPr>
        <p:spPr>
          <a:xfrm>
            <a:off x="2340764" y="4211244"/>
            <a:ext cx="31571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63CBDC2B-2DB1-CA56-4958-D6DE9A78FE2F}"/>
              </a:ext>
            </a:extLst>
          </p:cNvPr>
          <p:cNvSpPr txBox="1"/>
          <p:nvPr/>
        </p:nvSpPr>
        <p:spPr>
          <a:xfrm>
            <a:off x="4603523" y="3921825"/>
            <a:ext cx="1476978" cy="57455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defPPr>
              <a:defRPr lang="en-US"/>
            </a:defPPr>
            <a:lvl1pPr algn="ctr">
              <a:defRPr sz="1400">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Embedded vector, </a:t>
            </a:r>
            <a:r>
              <a:rPr lang="en-US" i="1" dirty="0">
                <a:solidFill>
                  <a:schemeClr val="tx1"/>
                </a:solidFill>
              </a:rPr>
              <a:t>q</a:t>
            </a:r>
            <a:r>
              <a:rPr lang="en-US" i="1" baseline="-25000" dirty="0">
                <a:solidFill>
                  <a:schemeClr val="tx1"/>
                </a:solidFill>
              </a:rPr>
              <a:t>i</a:t>
            </a:r>
            <a:endParaRPr lang="en-US" i="1" dirty="0">
              <a:solidFill>
                <a:schemeClr val="tx1"/>
              </a:solidFill>
            </a:endParaRPr>
          </a:p>
        </p:txBody>
      </p:sp>
      <p:cxnSp>
        <p:nvCxnSpPr>
          <p:cNvPr id="61" name="Straight Arrow Connector 60">
            <a:extLst>
              <a:ext uri="{FF2B5EF4-FFF2-40B4-BE49-F238E27FC236}">
                <a16:creationId xmlns:a16="http://schemas.microsoft.com/office/drawing/2014/main" id="{D29BD1D5-1A56-D8A1-988D-AD96462186A8}"/>
              </a:ext>
            </a:extLst>
          </p:cNvPr>
          <p:cNvCxnSpPr/>
          <p:nvPr/>
        </p:nvCxnSpPr>
        <p:spPr>
          <a:xfrm>
            <a:off x="4227369" y="4209101"/>
            <a:ext cx="38866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Straight Arrow Connector 61">
            <a:extLst>
              <a:ext uri="{FF2B5EF4-FFF2-40B4-BE49-F238E27FC236}">
                <a16:creationId xmlns:a16="http://schemas.microsoft.com/office/drawing/2014/main" id="{1A86FA4B-3EF3-A533-2222-2B1F8B5C2FE5}"/>
              </a:ext>
            </a:extLst>
          </p:cNvPr>
          <p:cNvCxnSpPr/>
          <p:nvPr/>
        </p:nvCxnSpPr>
        <p:spPr>
          <a:xfrm>
            <a:off x="6092922" y="4209101"/>
            <a:ext cx="38866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D3F16D16-D958-9553-1EBF-C18CB5749BE7}"/>
              </a:ext>
            </a:extLst>
          </p:cNvPr>
          <p:cNvCxnSpPr>
            <a:cxnSpLocks/>
            <a:stCxn id="32" idx="3"/>
            <a:endCxn id="69" idx="1"/>
          </p:cNvCxnSpPr>
          <p:nvPr/>
        </p:nvCxnSpPr>
        <p:spPr>
          <a:xfrm flipV="1">
            <a:off x="8046178" y="4198824"/>
            <a:ext cx="591889" cy="62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Straight Arrow Connector 63">
            <a:extLst>
              <a:ext uri="{FF2B5EF4-FFF2-40B4-BE49-F238E27FC236}">
                <a16:creationId xmlns:a16="http://schemas.microsoft.com/office/drawing/2014/main" id="{3B47BFDC-3AB8-D68D-38DC-91E1191F2658}"/>
              </a:ext>
            </a:extLst>
          </p:cNvPr>
          <p:cNvCxnSpPr/>
          <p:nvPr/>
        </p:nvCxnSpPr>
        <p:spPr>
          <a:xfrm>
            <a:off x="10148201" y="4209101"/>
            <a:ext cx="38866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CCDC68F6-6C91-B25E-E0D0-2CEDBED781B0}"/>
              </a:ext>
            </a:extLst>
          </p:cNvPr>
          <p:cNvSpPr txBox="1"/>
          <p:nvPr/>
        </p:nvSpPr>
        <p:spPr>
          <a:xfrm>
            <a:off x="1056518" y="4468326"/>
            <a:ext cx="1546050" cy="954107"/>
          </a:xfrm>
          <a:prstGeom prst="rect">
            <a:avLst/>
          </a:prstGeom>
          <a:noFill/>
        </p:spPr>
        <p:txBody>
          <a:bodyPr wrap="square" rtlCol="0">
            <a:spAutoFit/>
          </a:bodyPr>
          <a:lstStyle/>
          <a:p>
            <a:r>
              <a:rPr lang="en-US" sz="800" i="1" dirty="0"/>
              <a:t>Generate 7 aircraft in sector 6. 4 aircraft should be A333</a:t>
            </a:r>
          </a:p>
          <a:p>
            <a:r>
              <a:rPr lang="en-US" sz="800" i="1" dirty="0"/>
              <a:t>on airway L635 separated by 200 seconds starting a time 200. 3 aircraft should be B737 on airway N884 and separated by 100 seconds starting at time 0.</a:t>
            </a:r>
          </a:p>
        </p:txBody>
      </p:sp>
      <p:sp>
        <p:nvSpPr>
          <p:cNvPr id="7" name="TextBox 6">
            <a:extLst>
              <a:ext uri="{FF2B5EF4-FFF2-40B4-BE49-F238E27FC236}">
                <a16:creationId xmlns:a16="http://schemas.microsoft.com/office/drawing/2014/main" id="{63535964-2270-6AF4-B18A-98E8CDEB80DE}"/>
              </a:ext>
            </a:extLst>
          </p:cNvPr>
          <p:cNvSpPr txBox="1"/>
          <p:nvPr/>
        </p:nvSpPr>
        <p:spPr>
          <a:xfrm>
            <a:off x="2803066" y="4468326"/>
            <a:ext cx="1403203" cy="830997"/>
          </a:xfrm>
          <a:prstGeom prst="rect">
            <a:avLst/>
          </a:prstGeom>
          <a:noFill/>
        </p:spPr>
        <p:txBody>
          <a:bodyPr wrap="square" rtlCol="0">
            <a:spAutoFit/>
          </a:bodyPr>
          <a:lstStyle/>
          <a:p>
            <a:r>
              <a:rPr lang="en-US" sz="800" i="1" dirty="0"/>
              <a:t>Mxbai-embed-large-V1:</a:t>
            </a:r>
          </a:p>
          <a:p>
            <a:r>
              <a:rPr lang="en-US" sz="800" i="1" dirty="0"/>
              <a:t>A sentence embedding model. </a:t>
            </a:r>
          </a:p>
          <a:p>
            <a:r>
              <a:rPr lang="en-US" sz="800" i="1" dirty="0"/>
              <a:t>Embeds sentences or short passages into 512-dimentional  dense vectors.</a:t>
            </a:r>
          </a:p>
        </p:txBody>
      </p:sp>
      <p:sp>
        <p:nvSpPr>
          <p:cNvPr id="16" name="TextBox 15">
            <a:extLst>
              <a:ext uri="{FF2B5EF4-FFF2-40B4-BE49-F238E27FC236}">
                <a16:creationId xmlns:a16="http://schemas.microsoft.com/office/drawing/2014/main" id="{9BDEE7CD-99DD-3046-7000-0A305D5DD170}"/>
              </a:ext>
            </a:extLst>
          </p:cNvPr>
          <p:cNvSpPr txBox="1"/>
          <p:nvPr/>
        </p:nvSpPr>
        <p:spPr>
          <a:xfrm>
            <a:off x="4603523" y="4564057"/>
            <a:ext cx="1594781" cy="338554"/>
          </a:xfrm>
          <a:prstGeom prst="rect">
            <a:avLst/>
          </a:prstGeom>
          <a:noFill/>
        </p:spPr>
        <p:txBody>
          <a:bodyPr wrap="square">
            <a:spAutoFit/>
          </a:bodyPr>
          <a:lstStyle/>
          <a:p>
            <a:r>
              <a:rPr lang="en-SG" sz="800" i="1" dirty="0"/>
              <a:t>Example: [0.234, -0.567, 0.891, 0.321,-0.123 ...]</a:t>
            </a:r>
            <a:endParaRPr lang="en-US" sz="800" i="1" dirty="0"/>
          </a:p>
        </p:txBody>
      </p:sp>
      <p:sp>
        <p:nvSpPr>
          <p:cNvPr id="24" name="TextBox 23">
            <a:extLst>
              <a:ext uri="{FF2B5EF4-FFF2-40B4-BE49-F238E27FC236}">
                <a16:creationId xmlns:a16="http://schemas.microsoft.com/office/drawing/2014/main" id="{BAFFF422-CE8D-A5EC-6595-2C15AF328B27}"/>
              </a:ext>
            </a:extLst>
          </p:cNvPr>
          <p:cNvSpPr txBox="1"/>
          <p:nvPr/>
        </p:nvSpPr>
        <p:spPr>
          <a:xfrm>
            <a:off x="6522243" y="4476271"/>
            <a:ext cx="1594781" cy="707886"/>
          </a:xfrm>
          <a:prstGeom prst="rect">
            <a:avLst/>
          </a:prstGeom>
          <a:noFill/>
        </p:spPr>
        <p:txBody>
          <a:bodyPr wrap="square">
            <a:spAutoFit/>
          </a:bodyPr>
          <a:lstStyle/>
          <a:p>
            <a:r>
              <a:rPr lang="en-SG" sz="800" i="1" dirty="0"/>
              <a:t>Cosine similarity with </a:t>
            </a:r>
            <a:endParaRPr lang="en-US" sz="800" i="1" dirty="0"/>
          </a:p>
          <a:p>
            <a:r>
              <a:rPr lang="en-SG" sz="800" i="1" dirty="0"/>
              <a:t>Maximal marginal retrieval </a:t>
            </a:r>
          </a:p>
          <a:p>
            <a:r>
              <a:rPr lang="en-SG" sz="800" i="1" dirty="0" err="1"/>
              <a:t>λ</a:t>
            </a:r>
            <a:r>
              <a:rPr lang="en-SG" sz="800" i="1" dirty="0"/>
              <a:t> = 0.6 (relevance vs diversity balance)</a:t>
            </a:r>
          </a:p>
          <a:p>
            <a:endParaRPr lang="en-SG" sz="800" i="1" dirty="0"/>
          </a:p>
        </p:txBody>
      </p:sp>
      <p:grpSp>
        <p:nvGrpSpPr>
          <p:cNvPr id="9" name="Group 8">
            <a:extLst>
              <a:ext uri="{FF2B5EF4-FFF2-40B4-BE49-F238E27FC236}">
                <a16:creationId xmlns:a16="http://schemas.microsoft.com/office/drawing/2014/main" id="{56E2573F-5705-F696-62B1-E43D46EFD688}"/>
              </a:ext>
            </a:extLst>
          </p:cNvPr>
          <p:cNvGrpSpPr/>
          <p:nvPr/>
        </p:nvGrpSpPr>
        <p:grpSpPr>
          <a:xfrm>
            <a:off x="2541121" y="2136476"/>
            <a:ext cx="5485903" cy="1875480"/>
            <a:chOff x="2541121" y="2136476"/>
            <a:chExt cx="5485903" cy="1875480"/>
          </a:xfrm>
        </p:grpSpPr>
        <p:pic>
          <p:nvPicPr>
            <p:cNvPr id="30" name="Graphic 29" descr="Database outline">
              <a:extLst>
                <a:ext uri="{FF2B5EF4-FFF2-40B4-BE49-F238E27FC236}">
                  <a16:creationId xmlns:a16="http://schemas.microsoft.com/office/drawing/2014/main" id="{6ABC21F4-88AE-ED8F-CE6F-F00A2AD1F6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77584" y="2144107"/>
              <a:ext cx="766293" cy="766293"/>
            </a:xfrm>
            <a:prstGeom prst="rect">
              <a:avLst/>
            </a:prstGeom>
          </p:spPr>
        </p:pic>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E1FB640E-8E56-750B-AAF5-A1279A0C63C4}"/>
                    </a:ext>
                  </a:extLst>
                </p:cNvPr>
                <p:cNvSpPr txBox="1"/>
                <p:nvPr/>
              </p:nvSpPr>
              <p:spPr>
                <a:xfrm>
                  <a:off x="6494439" y="2806066"/>
                  <a:ext cx="1532585" cy="543931"/>
                </a:xfrm>
                <a:prstGeom prst="rect">
                  <a:avLst/>
                </a:prstGeom>
                <a:noFill/>
              </p:spPr>
              <p:txBody>
                <a:bodyPr wrap="square" rtlCol="0">
                  <a:spAutoFit/>
                </a:bodyPr>
                <a:lstStyle/>
                <a:p>
                  <a:pPr algn="ctr"/>
                  <a:r>
                    <a:rPr lang="en-US" sz="1400" dirty="0"/>
                    <a:t>Vector database</a:t>
                  </a:r>
                </a:p>
                <a:p>
                  <a:pPr algn="ctr"/>
                  <a:r>
                    <a:rPr lang="en-US" sz="1400" dirty="0"/>
                    <a:t>{</a:t>
                  </a: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𝑑</m:t>
                          </m:r>
                        </m:e>
                        <m:sub>
                          <m:r>
                            <a:rPr lang="en-US" sz="1400" b="0" i="1" smtClean="0">
                              <a:latin typeface="Cambria Math" panose="02040503050406030204" pitchFamily="18" charset="0"/>
                            </a:rPr>
                            <m:t>(1)</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𝑑</m:t>
                          </m:r>
                        </m:e>
                        <m:sub>
                          <m:r>
                            <a:rPr lang="en-US" sz="1400" i="1">
                              <a:latin typeface="Cambria Math" panose="02040503050406030204" pitchFamily="18" charset="0"/>
                            </a:rPr>
                            <m:t>(</m:t>
                          </m:r>
                          <m:r>
                            <a:rPr lang="en-US" sz="1400" b="0" i="1" smtClean="0">
                              <a:latin typeface="Cambria Math" panose="02040503050406030204" pitchFamily="18" charset="0"/>
                            </a:rPr>
                            <m:t>2</m:t>
                          </m:r>
                          <m:r>
                            <a:rPr lang="en-US" sz="1400" i="1">
                              <a:latin typeface="Cambria Math" panose="02040503050406030204" pitchFamily="18" charset="0"/>
                            </a:rPr>
                            <m:t>)</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𝑑</m:t>
                          </m:r>
                        </m:e>
                        <m:sub>
                          <m:d>
                            <m:dPr>
                              <m:ctrlPr>
                                <a:rPr lang="en-US" sz="1400" b="0" i="1" smtClean="0">
                                  <a:latin typeface="Cambria Math" panose="02040503050406030204" pitchFamily="18" charset="0"/>
                                </a:rPr>
                              </m:ctrlPr>
                            </m:dPr>
                            <m:e>
                              <m:r>
                                <a:rPr lang="en-US" sz="1400" b="0" i="1" smtClean="0">
                                  <a:latin typeface="Cambria Math" panose="02040503050406030204" pitchFamily="18" charset="0"/>
                                </a:rPr>
                                <m:t>𝑛</m:t>
                              </m:r>
                            </m:e>
                          </m:d>
                        </m:sub>
                      </m:sSub>
                      <m:r>
                        <a:rPr lang="en-US" sz="1400" b="0" i="1" smtClean="0">
                          <a:latin typeface="Cambria Math" panose="02040503050406030204" pitchFamily="18" charset="0"/>
                        </a:rPr>
                        <m:t>}</m:t>
                      </m:r>
                    </m:oMath>
                  </a14:m>
                  <a:endParaRPr lang="en-US" sz="1400" dirty="0"/>
                </a:p>
              </p:txBody>
            </p:sp>
          </mc:Choice>
          <mc:Fallback xmlns="">
            <p:sp>
              <p:nvSpPr>
                <p:cNvPr id="31" name="TextBox 30">
                  <a:extLst>
                    <a:ext uri="{FF2B5EF4-FFF2-40B4-BE49-F238E27FC236}">
                      <a16:creationId xmlns:a16="http://schemas.microsoft.com/office/drawing/2014/main" id="{E1FB640E-8E56-750B-AAF5-A1279A0C63C4}"/>
                    </a:ext>
                  </a:extLst>
                </p:cNvPr>
                <p:cNvSpPr txBox="1">
                  <a:spLocks noRot="1" noChangeAspect="1" noMove="1" noResize="1" noEditPoints="1" noAdjustHandles="1" noChangeArrowheads="1" noChangeShapeType="1" noTextEdit="1"/>
                </p:cNvSpPr>
                <p:nvPr/>
              </p:nvSpPr>
              <p:spPr>
                <a:xfrm>
                  <a:off x="6494439" y="2806066"/>
                  <a:ext cx="1532585" cy="543931"/>
                </a:xfrm>
                <a:prstGeom prst="rect">
                  <a:avLst/>
                </a:prstGeom>
                <a:blipFill>
                  <a:blip r:embed="rId4"/>
                  <a:stretch>
                    <a:fillRect l="-820" t="-2273" b="-9091"/>
                  </a:stretch>
                </a:blipFill>
              </p:spPr>
              <p:txBody>
                <a:bodyPr/>
                <a:lstStyle/>
                <a:p>
                  <a:r>
                    <a:rPr lang="en-US">
                      <a:noFill/>
                    </a:rPr>
                    <a:t> </a:t>
                  </a:r>
                </a:p>
              </p:txBody>
            </p:sp>
          </mc:Fallback>
        </mc:AlternateContent>
        <p:cxnSp>
          <p:nvCxnSpPr>
            <p:cNvPr id="25" name="Straight Arrow Connector 24">
              <a:extLst>
                <a:ext uri="{FF2B5EF4-FFF2-40B4-BE49-F238E27FC236}">
                  <a16:creationId xmlns:a16="http://schemas.microsoft.com/office/drawing/2014/main" id="{22586A35-7C32-2124-6DB0-035EFD947099}"/>
                </a:ext>
              </a:extLst>
            </p:cNvPr>
            <p:cNvCxnSpPr>
              <a:cxnSpLocks/>
              <a:stCxn id="31" idx="2"/>
              <a:endCxn id="32" idx="0"/>
            </p:cNvCxnSpPr>
            <p:nvPr/>
          </p:nvCxnSpPr>
          <p:spPr>
            <a:xfrm>
              <a:off x="7260732" y="3349997"/>
              <a:ext cx="0" cy="6619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4C85B307-8C3A-8EA4-C166-7E87B9210B50}"/>
                </a:ext>
              </a:extLst>
            </p:cNvPr>
            <p:cNvCxnSpPr>
              <a:cxnSpLocks/>
            </p:cNvCxnSpPr>
            <p:nvPr/>
          </p:nvCxnSpPr>
          <p:spPr>
            <a:xfrm>
              <a:off x="3550952" y="2778083"/>
              <a:ext cx="310170" cy="0"/>
            </a:xfrm>
            <a:prstGeom prst="straightConnector1">
              <a:avLst/>
            </a:prstGeom>
            <a:ln w="19050">
              <a:solidFill>
                <a:schemeClr val="tx1"/>
              </a:solidFill>
              <a:tailEnd type="triangle"/>
            </a:ln>
            <a:effectLst/>
          </p:spPr>
          <p:style>
            <a:lnRef idx="3">
              <a:schemeClr val="dk1"/>
            </a:lnRef>
            <a:fillRef idx="0">
              <a:schemeClr val="dk1"/>
            </a:fillRef>
            <a:effectRef idx="2">
              <a:schemeClr val="dk1"/>
            </a:effectRef>
            <a:fontRef idx="minor">
              <a:schemeClr val="tx1"/>
            </a:fontRef>
          </p:style>
        </p:cxnSp>
        <p:pic>
          <p:nvPicPr>
            <p:cNvPr id="42" name="Graphic 41" descr="Document outline">
              <a:extLst>
                <a:ext uri="{FF2B5EF4-FFF2-40B4-BE49-F238E27FC236}">
                  <a16:creationId xmlns:a16="http://schemas.microsoft.com/office/drawing/2014/main" id="{D43B0A8E-E4BF-D0E7-C0D1-96AED4B75E4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89965" y="2412490"/>
              <a:ext cx="267701" cy="301979"/>
            </a:xfrm>
            <a:prstGeom prst="rect">
              <a:avLst/>
            </a:prstGeom>
          </p:spPr>
        </p:pic>
        <p:pic>
          <p:nvPicPr>
            <p:cNvPr id="43" name="Graphic 42" descr="Document outline">
              <a:extLst>
                <a:ext uri="{FF2B5EF4-FFF2-40B4-BE49-F238E27FC236}">
                  <a16:creationId xmlns:a16="http://schemas.microsoft.com/office/drawing/2014/main" id="{6E5E5611-5C65-9148-ECED-831517A83FB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71425" y="2412489"/>
              <a:ext cx="267701" cy="301979"/>
            </a:xfrm>
            <a:prstGeom prst="rect">
              <a:avLst/>
            </a:prstGeom>
          </p:spPr>
        </p:pic>
        <p:pic>
          <p:nvPicPr>
            <p:cNvPr id="44" name="Graphic 43" descr="Document outline">
              <a:extLst>
                <a:ext uri="{FF2B5EF4-FFF2-40B4-BE49-F238E27FC236}">
                  <a16:creationId xmlns:a16="http://schemas.microsoft.com/office/drawing/2014/main" id="{62D88F54-6B59-D2EC-71EC-2FE0D9CEB09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81122" y="2696586"/>
              <a:ext cx="267701" cy="301979"/>
            </a:xfrm>
            <a:prstGeom prst="rect">
              <a:avLst/>
            </a:prstGeom>
          </p:spPr>
        </p:pic>
        <p:pic>
          <p:nvPicPr>
            <p:cNvPr id="45" name="Graphic 44" descr="Document outline">
              <a:extLst>
                <a:ext uri="{FF2B5EF4-FFF2-40B4-BE49-F238E27FC236}">
                  <a16:creationId xmlns:a16="http://schemas.microsoft.com/office/drawing/2014/main" id="{A26A76B6-09B0-A95E-A482-BA21310DEA9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74184" y="2706236"/>
              <a:ext cx="267701" cy="301979"/>
            </a:xfrm>
            <a:prstGeom prst="rect">
              <a:avLst/>
            </a:prstGeom>
          </p:spPr>
        </p:pic>
        <p:pic>
          <p:nvPicPr>
            <p:cNvPr id="46" name="Graphic 45" descr="Document outline">
              <a:extLst>
                <a:ext uri="{FF2B5EF4-FFF2-40B4-BE49-F238E27FC236}">
                  <a16:creationId xmlns:a16="http://schemas.microsoft.com/office/drawing/2014/main" id="{F0CE2CD0-0ECD-2AAD-0518-8797F9A49D9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67528" y="2415745"/>
              <a:ext cx="267701" cy="301979"/>
            </a:xfrm>
            <a:prstGeom prst="rect">
              <a:avLst/>
            </a:prstGeom>
          </p:spPr>
        </p:pic>
        <p:pic>
          <p:nvPicPr>
            <p:cNvPr id="47" name="Graphic 46" descr="Document outline">
              <a:extLst>
                <a:ext uri="{FF2B5EF4-FFF2-40B4-BE49-F238E27FC236}">
                  <a16:creationId xmlns:a16="http://schemas.microsoft.com/office/drawing/2014/main" id="{E0B8F157-89F1-0E2D-8D78-DA47A6F328D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70287" y="2709493"/>
              <a:ext cx="267701" cy="301979"/>
            </a:xfrm>
            <a:prstGeom prst="rect">
              <a:avLst/>
            </a:prstGeom>
          </p:spPr>
        </p:pic>
        <p:cxnSp>
          <p:nvCxnSpPr>
            <p:cNvPr id="50" name="Straight Arrow Connector 49">
              <a:extLst>
                <a:ext uri="{FF2B5EF4-FFF2-40B4-BE49-F238E27FC236}">
                  <a16:creationId xmlns:a16="http://schemas.microsoft.com/office/drawing/2014/main" id="{DA2493A1-1AA2-ACDB-EE32-CE249A5A7539}"/>
                </a:ext>
              </a:extLst>
            </p:cNvPr>
            <p:cNvCxnSpPr>
              <a:cxnSpLocks/>
            </p:cNvCxnSpPr>
            <p:nvPr/>
          </p:nvCxnSpPr>
          <p:spPr>
            <a:xfrm>
              <a:off x="4582733" y="2778083"/>
              <a:ext cx="310170" cy="0"/>
            </a:xfrm>
            <a:prstGeom prst="straightConnector1">
              <a:avLst/>
            </a:prstGeom>
            <a:ln w="19050">
              <a:solidFill>
                <a:schemeClr val="tx1"/>
              </a:solidFill>
              <a:tailEnd type="triangle"/>
            </a:ln>
            <a:effectLst/>
          </p:spPr>
          <p:style>
            <a:lnRef idx="3">
              <a:schemeClr val="dk1"/>
            </a:lnRef>
            <a:fillRef idx="0">
              <a:schemeClr val="dk1"/>
            </a:fillRef>
            <a:effectRef idx="2">
              <a:schemeClr val="dk1"/>
            </a:effectRef>
            <a:fontRef idx="minor">
              <a:schemeClr val="tx1"/>
            </a:fontRef>
          </p:style>
        </p:cxnSp>
        <p:sp>
          <p:nvSpPr>
            <p:cNvPr id="51" name="TextBox 50">
              <a:extLst>
                <a:ext uri="{FF2B5EF4-FFF2-40B4-BE49-F238E27FC236}">
                  <a16:creationId xmlns:a16="http://schemas.microsoft.com/office/drawing/2014/main" id="{85CB0657-22CF-277C-2439-0BC1ECEF0B9A}"/>
                </a:ext>
              </a:extLst>
            </p:cNvPr>
            <p:cNvSpPr txBox="1"/>
            <p:nvPr/>
          </p:nvSpPr>
          <p:spPr>
            <a:xfrm>
              <a:off x="4831069" y="2444035"/>
              <a:ext cx="1249060" cy="577081"/>
            </a:xfrm>
            <a:prstGeom prst="rect">
              <a:avLst/>
            </a:prstGeom>
            <a:noFill/>
          </p:spPr>
          <p:txBody>
            <a:bodyPr wrap="none" rtlCol="0">
              <a:spAutoFit/>
            </a:bodyPr>
            <a:lstStyle/>
            <a:p>
              <a:r>
                <a:rPr lang="en-US" sz="1050"/>
                <a:t>[0.16, 0.08, 0.02 ...]</a:t>
              </a:r>
            </a:p>
            <a:p>
              <a:r>
                <a:rPr lang="en-US" sz="1050"/>
                <a:t>[0.33, 0.40, 0.24 ...]</a:t>
              </a:r>
            </a:p>
            <a:p>
              <a:r>
                <a:rPr lang="en-US" sz="1050"/>
                <a:t>[0.05, 0.20, 0.72 ...]</a:t>
              </a:r>
            </a:p>
          </p:txBody>
        </p:sp>
        <p:pic>
          <p:nvPicPr>
            <p:cNvPr id="52" name="Picture 51">
              <a:extLst>
                <a:ext uri="{FF2B5EF4-FFF2-40B4-BE49-F238E27FC236}">
                  <a16:creationId xmlns:a16="http://schemas.microsoft.com/office/drawing/2014/main" id="{AD8E1EC9-1EEB-06CD-1255-08E7D367A695}"/>
                </a:ext>
              </a:extLst>
            </p:cNvPr>
            <p:cNvPicPr>
              <a:picLocks noChangeAspect="1"/>
            </p:cNvPicPr>
            <p:nvPr/>
          </p:nvPicPr>
          <p:blipFill rotWithShape="1">
            <a:blip r:embed="rId7"/>
            <a:srcRect r="5701" b="14273"/>
            <a:stretch/>
          </p:blipFill>
          <p:spPr>
            <a:xfrm>
              <a:off x="2857201" y="2407187"/>
              <a:ext cx="629712" cy="645774"/>
            </a:xfrm>
            <a:prstGeom prst="rect">
              <a:avLst/>
            </a:prstGeom>
          </p:spPr>
        </p:pic>
        <p:sp>
          <p:nvSpPr>
            <p:cNvPr id="53" name="TextBox 52">
              <a:extLst>
                <a:ext uri="{FF2B5EF4-FFF2-40B4-BE49-F238E27FC236}">
                  <a16:creationId xmlns:a16="http://schemas.microsoft.com/office/drawing/2014/main" id="{EC104DEA-44B6-388C-D758-4362C1EAEA96}"/>
                </a:ext>
              </a:extLst>
            </p:cNvPr>
            <p:cNvSpPr txBox="1"/>
            <p:nvPr/>
          </p:nvSpPr>
          <p:spPr>
            <a:xfrm>
              <a:off x="2541121" y="2155634"/>
              <a:ext cx="1280484" cy="246221"/>
            </a:xfrm>
            <a:prstGeom prst="rect">
              <a:avLst/>
            </a:prstGeom>
            <a:noFill/>
          </p:spPr>
          <p:txBody>
            <a:bodyPr wrap="square" rtlCol="0">
              <a:spAutoFit/>
            </a:bodyPr>
            <a:lstStyle/>
            <a:p>
              <a:pPr algn="ctr"/>
              <a:r>
                <a:rPr lang="en-US" sz="1000" dirty="0"/>
                <a:t>Domain specific data</a:t>
              </a:r>
            </a:p>
          </p:txBody>
        </p:sp>
        <p:sp>
          <p:nvSpPr>
            <p:cNvPr id="54" name="TextBox 53">
              <a:extLst>
                <a:ext uri="{FF2B5EF4-FFF2-40B4-BE49-F238E27FC236}">
                  <a16:creationId xmlns:a16="http://schemas.microsoft.com/office/drawing/2014/main" id="{827E2C73-EB94-6249-5FC1-4E2BF337B10E}"/>
                </a:ext>
              </a:extLst>
            </p:cNvPr>
            <p:cNvSpPr txBox="1"/>
            <p:nvPr/>
          </p:nvSpPr>
          <p:spPr>
            <a:xfrm>
              <a:off x="3601552" y="2146055"/>
              <a:ext cx="1290138" cy="246221"/>
            </a:xfrm>
            <a:prstGeom prst="rect">
              <a:avLst/>
            </a:prstGeom>
            <a:noFill/>
          </p:spPr>
          <p:txBody>
            <a:bodyPr wrap="square" rtlCol="0">
              <a:spAutoFit/>
            </a:bodyPr>
            <a:lstStyle/>
            <a:p>
              <a:pPr algn="ctr"/>
              <a:r>
                <a:rPr lang="en-US" sz="1000"/>
                <a:t>Text splitter</a:t>
              </a:r>
            </a:p>
          </p:txBody>
        </p:sp>
        <p:sp>
          <p:nvSpPr>
            <p:cNvPr id="55" name="TextBox 54">
              <a:extLst>
                <a:ext uri="{FF2B5EF4-FFF2-40B4-BE49-F238E27FC236}">
                  <a16:creationId xmlns:a16="http://schemas.microsoft.com/office/drawing/2014/main" id="{F48C0EF6-B1E2-69D1-6E10-7620C139E61D}"/>
                </a:ext>
              </a:extLst>
            </p:cNvPr>
            <p:cNvSpPr txBox="1"/>
            <p:nvPr/>
          </p:nvSpPr>
          <p:spPr>
            <a:xfrm>
              <a:off x="3601552" y="2962935"/>
              <a:ext cx="1102686" cy="784830"/>
            </a:xfrm>
            <a:prstGeom prst="rect">
              <a:avLst/>
            </a:prstGeom>
            <a:noFill/>
          </p:spPr>
          <p:txBody>
            <a:bodyPr wrap="square" rtlCol="0">
              <a:spAutoFit/>
            </a:bodyPr>
            <a:lstStyle/>
            <a:p>
              <a:pPr algn="ctr"/>
              <a:r>
                <a:rPr lang="en-US" sz="900" i="1" dirty="0"/>
                <a:t>Recursive character text splitter</a:t>
              </a:r>
            </a:p>
            <a:p>
              <a:pPr algn="ctr"/>
              <a:r>
                <a:rPr lang="en-US" sz="900" i="1" dirty="0"/>
                <a:t>Hyperparameters:  chunk size and overlap</a:t>
              </a:r>
            </a:p>
          </p:txBody>
        </p:sp>
        <p:sp>
          <p:nvSpPr>
            <p:cNvPr id="56" name="TextBox 55">
              <a:extLst>
                <a:ext uri="{FF2B5EF4-FFF2-40B4-BE49-F238E27FC236}">
                  <a16:creationId xmlns:a16="http://schemas.microsoft.com/office/drawing/2014/main" id="{D5B81623-4830-3405-CE4E-3A11F47DBB5C}"/>
                </a:ext>
              </a:extLst>
            </p:cNvPr>
            <p:cNvSpPr txBox="1"/>
            <p:nvPr/>
          </p:nvSpPr>
          <p:spPr>
            <a:xfrm>
              <a:off x="4802001" y="2136476"/>
              <a:ext cx="1290138" cy="246221"/>
            </a:xfrm>
            <a:prstGeom prst="rect">
              <a:avLst/>
            </a:prstGeom>
            <a:noFill/>
          </p:spPr>
          <p:txBody>
            <a:bodyPr wrap="square" rtlCol="0">
              <a:spAutoFit/>
            </a:bodyPr>
            <a:lstStyle/>
            <a:p>
              <a:pPr algn="ctr"/>
              <a:r>
                <a:rPr lang="en-US" sz="1000"/>
                <a:t>Text embedding</a:t>
              </a:r>
            </a:p>
          </p:txBody>
        </p:sp>
        <p:sp>
          <p:nvSpPr>
            <p:cNvPr id="57" name="TextBox 56">
              <a:extLst>
                <a:ext uri="{FF2B5EF4-FFF2-40B4-BE49-F238E27FC236}">
                  <a16:creationId xmlns:a16="http://schemas.microsoft.com/office/drawing/2014/main" id="{5C2344AC-A2D4-9EFF-E3D9-024D4F580FCD}"/>
                </a:ext>
              </a:extLst>
            </p:cNvPr>
            <p:cNvSpPr txBox="1"/>
            <p:nvPr/>
          </p:nvSpPr>
          <p:spPr>
            <a:xfrm>
              <a:off x="4880216" y="2968778"/>
              <a:ext cx="1102686" cy="369332"/>
            </a:xfrm>
            <a:prstGeom prst="rect">
              <a:avLst/>
            </a:prstGeom>
            <a:noFill/>
          </p:spPr>
          <p:txBody>
            <a:bodyPr wrap="square" rtlCol="0">
              <a:spAutoFit/>
            </a:bodyPr>
            <a:lstStyle/>
            <a:p>
              <a:pPr algn="ctr"/>
              <a:r>
                <a:rPr lang="en-US" sz="900" i="1" dirty="0"/>
                <a:t>Mxbai-embed-large-V1 model </a:t>
              </a:r>
            </a:p>
          </p:txBody>
        </p:sp>
        <p:cxnSp>
          <p:nvCxnSpPr>
            <p:cNvPr id="58" name="Straight Arrow Connector 57">
              <a:extLst>
                <a:ext uri="{FF2B5EF4-FFF2-40B4-BE49-F238E27FC236}">
                  <a16:creationId xmlns:a16="http://schemas.microsoft.com/office/drawing/2014/main" id="{A4186A1A-40E7-2581-1B8A-8B2097EE3CBC}"/>
                </a:ext>
              </a:extLst>
            </p:cNvPr>
            <p:cNvCxnSpPr>
              <a:cxnSpLocks/>
              <a:stCxn id="51" idx="3"/>
            </p:cNvCxnSpPr>
            <p:nvPr/>
          </p:nvCxnSpPr>
          <p:spPr>
            <a:xfrm flipV="1">
              <a:off x="6080129" y="2727913"/>
              <a:ext cx="797455" cy="46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67" name="TextBox 66">
            <a:extLst>
              <a:ext uri="{FF2B5EF4-FFF2-40B4-BE49-F238E27FC236}">
                <a16:creationId xmlns:a16="http://schemas.microsoft.com/office/drawing/2014/main" id="{1D667027-AE8A-E280-E8F7-158F8E5F1F03}"/>
              </a:ext>
            </a:extLst>
          </p:cNvPr>
          <p:cNvSpPr txBox="1"/>
          <p:nvPr/>
        </p:nvSpPr>
        <p:spPr>
          <a:xfrm>
            <a:off x="8140260" y="3832563"/>
            <a:ext cx="691364" cy="338554"/>
          </a:xfrm>
          <a:prstGeom prst="rect">
            <a:avLst/>
          </a:prstGeom>
          <a:noFill/>
        </p:spPr>
        <p:txBody>
          <a:bodyPr wrap="square">
            <a:spAutoFit/>
          </a:bodyPr>
          <a:lstStyle/>
          <a:p>
            <a:r>
              <a:rPr lang="en-SG" sz="800" i="1" dirty="0"/>
              <a:t>Top k chunks</a:t>
            </a:r>
          </a:p>
        </p:txBody>
      </p:sp>
      <p:sp>
        <p:nvSpPr>
          <p:cNvPr id="69" name="Rounded Rectangle 11">
            <a:extLst>
              <a:ext uri="{FF2B5EF4-FFF2-40B4-BE49-F238E27FC236}">
                <a16:creationId xmlns:a16="http://schemas.microsoft.com/office/drawing/2014/main" id="{3AB4C012-B739-6443-DDF6-644F0D0CF664}"/>
              </a:ext>
            </a:extLst>
          </p:cNvPr>
          <p:cNvSpPr/>
          <p:nvPr/>
        </p:nvSpPr>
        <p:spPr>
          <a:xfrm>
            <a:off x="8638067" y="3207846"/>
            <a:ext cx="1570892" cy="1981955"/>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a:solidFill>
                  <a:schemeClr val="tx1"/>
                </a:solidFill>
              </a:rPr>
              <a:t>System message</a:t>
            </a:r>
          </a:p>
          <a:p>
            <a:pPr algn="ctr"/>
            <a:r>
              <a:rPr lang="en-US" sz="1400" dirty="0">
                <a:solidFill>
                  <a:schemeClr val="tx1"/>
                </a:solidFill>
              </a:rPr>
              <a:t>+</a:t>
            </a:r>
          </a:p>
          <a:p>
            <a:pPr algn="ctr"/>
            <a:r>
              <a:rPr lang="en-US" sz="1400" dirty="0">
                <a:solidFill>
                  <a:schemeClr val="tx1"/>
                </a:solidFill>
              </a:rPr>
              <a:t>Chat history</a:t>
            </a:r>
          </a:p>
          <a:p>
            <a:pPr algn="ctr"/>
            <a:r>
              <a:rPr lang="en-US" sz="1400" dirty="0">
                <a:solidFill>
                  <a:schemeClr val="tx1"/>
                </a:solidFill>
              </a:rPr>
              <a:t>+</a:t>
            </a:r>
          </a:p>
          <a:p>
            <a:pPr algn="ctr"/>
            <a:r>
              <a:rPr lang="en-US" sz="1400" dirty="0">
                <a:solidFill>
                  <a:schemeClr val="tx1"/>
                </a:solidFill>
              </a:rPr>
              <a:t>Current query and retrieved information </a:t>
            </a:r>
          </a:p>
          <a:p>
            <a:pPr algn="ctr"/>
            <a:endParaRPr lang="en-US" sz="1400" dirty="0">
              <a:solidFill>
                <a:schemeClr val="tx1"/>
              </a:solidFill>
            </a:endParaRPr>
          </a:p>
        </p:txBody>
      </p:sp>
    </p:spTree>
    <p:extLst>
      <p:ext uri="{BB962C8B-B14F-4D97-AF65-F5344CB8AC3E}">
        <p14:creationId xmlns:p14="http://schemas.microsoft.com/office/powerpoint/2010/main" val="95341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F2BFE-2F8C-2A12-1579-4EF12E9135AD}"/>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A6927C0A-1C50-08B2-1E67-148CE1524A31}"/>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76098160-5FC9-5952-BF20-87539EC538EF}"/>
              </a:ext>
            </a:extLst>
          </p:cNvPr>
          <p:cNvSpPr>
            <a:spLocks noGrp="1"/>
          </p:cNvSpPr>
          <p:nvPr>
            <p:ph type="title"/>
          </p:nvPr>
        </p:nvSpPr>
        <p:spPr>
          <a:xfrm>
            <a:off x="914400" y="154264"/>
            <a:ext cx="5624943" cy="533673"/>
          </a:xfrm>
          <a:solidFill>
            <a:schemeClr val="bg1"/>
          </a:solidFill>
        </p:spPr>
        <p:txBody>
          <a:bodyPr/>
          <a:lstStyle/>
          <a:p>
            <a:r>
              <a:rPr lang="en-US" dirty="0"/>
              <a:t>OVERALL METHODOLOGY</a:t>
            </a:r>
          </a:p>
        </p:txBody>
      </p:sp>
      <p:sp>
        <p:nvSpPr>
          <p:cNvPr id="3" name="Slide Number Placeholder 2">
            <a:extLst>
              <a:ext uri="{FF2B5EF4-FFF2-40B4-BE49-F238E27FC236}">
                <a16:creationId xmlns:a16="http://schemas.microsoft.com/office/drawing/2014/main" id="{E6C8C715-2050-D5E6-F1FD-3D9C7FD319DB}"/>
              </a:ext>
            </a:extLst>
          </p:cNvPr>
          <p:cNvSpPr>
            <a:spLocks noGrp="1"/>
          </p:cNvSpPr>
          <p:nvPr>
            <p:ph type="sldNum" sz="quarter" idx="12"/>
          </p:nvPr>
        </p:nvSpPr>
        <p:spPr/>
        <p:txBody>
          <a:bodyPr/>
          <a:lstStyle/>
          <a:p>
            <a:fld id="{87CEEBE6-EB9D-4758-B612-C84C40B14548}" type="slidenum">
              <a:rPr lang="en-SG" smtClean="0"/>
              <a:pPr/>
              <a:t>11</a:t>
            </a:fld>
            <a:endParaRPr lang="en-SG" dirty="0"/>
          </a:p>
        </p:txBody>
      </p:sp>
      <p:sp>
        <p:nvSpPr>
          <p:cNvPr id="6" name="Oval 5">
            <a:extLst>
              <a:ext uri="{FF2B5EF4-FFF2-40B4-BE49-F238E27FC236}">
                <a16:creationId xmlns:a16="http://schemas.microsoft.com/office/drawing/2014/main" id="{F5B2B788-A1A7-383A-DD82-20AB96E591E4}"/>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15" name="Title 1">
            <a:extLst>
              <a:ext uri="{FF2B5EF4-FFF2-40B4-BE49-F238E27FC236}">
                <a16:creationId xmlns:a16="http://schemas.microsoft.com/office/drawing/2014/main" id="{7C12AD88-5F77-0BC2-9BAB-7FDDB868F782}"/>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RAG</a:t>
            </a:r>
          </a:p>
        </p:txBody>
      </p:sp>
      <p:sp>
        <p:nvSpPr>
          <p:cNvPr id="8" name="Content Placeholder 8">
            <a:extLst>
              <a:ext uri="{FF2B5EF4-FFF2-40B4-BE49-F238E27FC236}">
                <a16:creationId xmlns:a16="http://schemas.microsoft.com/office/drawing/2014/main" id="{D87749E7-0640-6386-9EBB-B00E64D86198}"/>
              </a:ext>
            </a:extLst>
          </p:cNvPr>
          <p:cNvSpPr>
            <a:spLocks noGrp="1"/>
          </p:cNvSpPr>
          <p:nvPr>
            <p:ph sz="quarter" idx="13"/>
          </p:nvPr>
        </p:nvSpPr>
        <p:spPr>
          <a:xfrm>
            <a:off x="626166" y="1793921"/>
            <a:ext cx="3567655" cy="3754565"/>
          </a:xfrm>
        </p:spPr>
        <p:txBody>
          <a:bodyPr>
            <a:noAutofit/>
          </a:bodyPr>
          <a:lstStyle/>
          <a:p>
            <a:pPr marL="0" indent="0">
              <a:buNone/>
            </a:pPr>
            <a:r>
              <a:rPr lang="en-US" sz="1800" b="1" dirty="0">
                <a:latin typeface="+mn-lt"/>
              </a:rPr>
              <a:t>Hyper Parameters:</a:t>
            </a:r>
            <a:endParaRPr lang="en-US" sz="1600" b="1" dirty="0">
              <a:latin typeface="+mn-lt"/>
            </a:endParaRPr>
          </a:p>
          <a:p>
            <a:pPr marL="285750" indent="-285750"/>
            <a:r>
              <a:rPr lang="en-US" sz="1600" u="sng" dirty="0">
                <a:latin typeface="+mn-lt"/>
              </a:rPr>
              <a:t>Chunk size (500): </a:t>
            </a:r>
            <a:r>
              <a:rPr lang="en-US" sz="1600" dirty="0">
                <a:latin typeface="+mn-lt"/>
              </a:rPr>
              <a:t>maximum size of a chunk of text (characters)</a:t>
            </a:r>
          </a:p>
          <a:p>
            <a:pPr marL="285750" indent="-285750"/>
            <a:r>
              <a:rPr lang="en-US" sz="1600" u="sng" dirty="0">
                <a:latin typeface="+mn-lt"/>
              </a:rPr>
              <a:t>Chunk overleap (100): </a:t>
            </a:r>
            <a:r>
              <a:rPr lang="en-US" sz="1600" dirty="0">
                <a:latin typeface="+mn-lt"/>
              </a:rPr>
              <a:t>Target overlap between chunks. </a:t>
            </a:r>
          </a:p>
          <a:p>
            <a:pPr marL="742950" lvl="1" indent="-285750"/>
            <a:r>
              <a:rPr lang="en-US" sz="1400" dirty="0">
                <a:latin typeface="+mn-lt"/>
              </a:rPr>
              <a:t>Overlapping chunks help to mitigate loss of information when context is divided between chunks.</a:t>
            </a:r>
          </a:p>
          <a:p>
            <a:pPr marL="742950" lvl="1" indent="-285750"/>
            <a:r>
              <a:rPr lang="en-US" sz="1400" dirty="0">
                <a:latin typeface="+mn-lt"/>
              </a:rPr>
              <a:t>Context fragmentation: important information split across multiple chunks.</a:t>
            </a:r>
          </a:p>
          <a:p>
            <a:pPr marL="742950" lvl="1" indent="-285750"/>
            <a:r>
              <a:rPr lang="en-US" sz="1400" dirty="0">
                <a:latin typeface="+mn-lt"/>
              </a:rPr>
              <a:t>Single chunks don’t contain enough information to be meaningful</a:t>
            </a:r>
          </a:p>
          <a:p>
            <a:pPr marL="742950" lvl="1" indent="-285750"/>
            <a:endParaRPr lang="en-US" sz="1400" dirty="0">
              <a:latin typeface="+mn-lt"/>
            </a:endParaRPr>
          </a:p>
          <a:p>
            <a:pPr marL="0" indent="0">
              <a:buNone/>
            </a:pPr>
            <a:endParaRPr lang="en-US" sz="1800" b="1" dirty="0">
              <a:latin typeface="+mn-lt"/>
            </a:endParaRPr>
          </a:p>
        </p:txBody>
      </p:sp>
      <p:sp>
        <p:nvSpPr>
          <p:cNvPr id="7" name="TextBox 6">
            <a:extLst>
              <a:ext uri="{FF2B5EF4-FFF2-40B4-BE49-F238E27FC236}">
                <a16:creationId xmlns:a16="http://schemas.microsoft.com/office/drawing/2014/main" id="{881D85B0-3507-3B96-8997-6361B1A3DD7F}"/>
              </a:ext>
            </a:extLst>
          </p:cNvPr>
          <p:cNvSpPr txBox="1"/>
          <p:nvPr/>
        </p:nvSpPr>
        <p:spPr>
          <a:xfrm>
            <a:off x="8696962" y="1691108"/>
            <a:ext cx="2188456" cy="307777"/>
          </a:xfrm>
          <a:prstGeom prst="rect">
            <a:avLst/>
          </a:prstGeom>
          <a:noFill/>
        </p:spPr>
        <p:txBody>
          <a:bodyPr wrap="square" rtlCol="0">
            <a:spAutoFit/>
          </a:bodyPr>
          <a:lstStyle/>
          <a:p>
            <a:pPr algn="ctr"/>
            <a:r>
              <a:rPr lang="en-US" sz="1400" dirty="0"/>
              <a:t>Chunk size = 200</a:t>
            </a:r>
          </a:p>
        </p:txBody>
      </p:sp>
      <p:sp>
        <p:nvSpPr>
          <p:cNvPr id="10" name="Content Placeholder 3">
            <a:extLst>
              <a:ext uri="{FF2B5EF4-FFF2-40B4-BE49-F238E27FC236}">
                <a16:creationId xmlns:a16="http://schemas.microsoft.com/office/drawing/2014/main" id="{C136143A-7E2C-0ACB-2738-1BBEE938A7A3}"/>
              </a:ext>
            </a:extLst>
          </p:cNvPr>
          <p:cNvSpPr txBox="1">
            <a:spLocks/>
          </p:cNvSpPr>
          <p:nvPr/>
        </p:nvSpPr>
        <p:spPr>
          <a:xfrm>
            <a:off x="7998178" y="1939269"/>
            <a:ext cx="3713531" cy="3800595"/>
          </a:xfrm>
          <a:prstGeom prst="rect">
            <a:avLst/>
          </a:prstGeom>
          <a:solidFill>
            <a:schemeClr val="bg1">
              <a:lumMod val="95000"/>
            </a:schemeClr>
          </a:solidFill>
          <a:effectLst>
            <a:softEdge rad="12700"/>
          </a:effectLst>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Font typeface="Arial" panose="020B0604020202020204" pitchFamily="34" charset="0"/>
              <a:buNone/>
            </a:pPr>
            <a:r>
              <a:rPr lang="en-US" sz="800" b="1" dirty="0">
                <a:solidFill>
                  <a:srgbClr val="C00000"/>
                </a:solidFill>
                <a:latin typeface="Aptos" panose="020B0004020202020204" pitchFamily="34" charset="0"/>
              </a:rPr>
              <a:t>Chunk 0</a:t>
            </a:r>
            <a:r>
              <a:rPr lang="en-US" sz="800" b="1" dirty="0">
                <a:latin typeface="Aptos" panose="020B0004020202020204" pitchFamily="34" charset="0"/>
              </a:rPr>
              <a:t>:</a:t>
            </a:r>
            <a:r>
              <a:rPr lang="en-US" sz="800" dirty="0">
                <a:latin typeface="Aptos" panose="020B0004020202020204" pitchFamily="34" charset="0"/>
              </a:rPr>
              <a:t> Airways in Sector 6</a:t>
            </a:r>
          </a:p>
          <a:p>
            <a:pPr marL="0" indent="0">
              <a:buFont typeface="Arial" panose="020B0604020202020204" pitchFamily="34" charset="0"/>
              <a:buNone/>
            </a:pPr>
            <a:r>
              <a:rPr lang="en-US" sz="800" dirty="0">
                <a:latin typeface="Aptos" panose="020B0004020202020204" pitchFamily="34" charset="0"/>
              </a:rPr>
              <a:t>1. Airway M758</a:t>
            </a:r>
          </a:p>
          <a:p>
            <a:pPr marL="0" indent="0">
              <a:buFont typeface="Arial" panose="020B0604020202020204" pitchFamily="34" charset="0"/>
              <a:buNone/>
            </a:pPr>
            <a:r>
              <a:rPr lang="en-US" sz="800" dirty="0">
                <a:latin typeface="Aptos" panose="020B0004020202020204" pitchFamily="34" charset="0"/>
              </a:rPr>
              <a:t>{</a:t>
            </a:r>
          </a:p>
          <a:p>
            <a:pPr marL="0" indent="0">
              <a:buFont typeface="Arial" panose="020B0604020202020204" pitchFamily="34" charset="0"/>
              <a:buNone/>
            </a:pPr>
            <a:r>
              <a:rPr lang="en-US" sz="800" dirty="0">
                <a:latin typeface="Aptos" panose="020B0004020202020204" pitchFamily="34" charset="0"/>
              </a:rPr>
              <a:t>    "time": "Initialization time of aircraft after simulation start in seconds",</a:t>
            </a:r>
          </a:p>
          <a:p>
            <a:pPr marL="0" indent="0">
              <a:buFont typeface="Arial" panose="020B0604020202020204" pitchFamily="34" charset="0"/>
              <a:buNone/>
            </a:pPr>
            <a:r>
              <a:rPr lang="en-US" sz="800" dirty="0">
                <a:latin typeface="Aptos" panose="020B0004020202020204" pitchFamily="34" charset="0"/>
              </a:rPr>
              <a:t>    "type": "A320",</a:t>
            </a:r>
          </a:p>
          <a:p>
            <a:pPr marL="0" indent="0">
              <a:buFont typeface="Arial" panose="020B0604020202020204" pitchFamily="34" charset="0"/>
              <a:buNone/>
            </a:pPr>
            <a:endParaRPr lang="en-US" sz="800" dirty="0">
              <a:latin typeface="Aptos" panose="020B0004020202020204" pitchFamily="34" charset="0"/>
            </a:endParaRPr>
          </a:p>
          <a:p>
            <a:pPr marL="0" indent="0">
              <a:buFont typeface="Arial" panose="020B0604020202020204" pitchFamily="34" charset="0"/>
              <a:buNone/>
            </a:pPr>
            <a:r>
              <a:rPr lang="en-US" sz="800" dirty="0">
                <a:latin typeface="Aptos" panose="020B0004020202020204" pitchFamily="34" charset="0"/>
              </a:rPr>
              <a:t>    "departure": {</a:t>
            </a:r>
          </a:p>
          <a:p>
            <a:pPr marL="0" indent="0">
              <a:buFont typeface="Arial" panose="020B0604020202020204" pitchFamily="34" charset="0"/>
              <a:buNone/>
            </a:pPr>
            <a:r>
              <a:rPr lang="en-US" sz="800" dirty="0">
                <a:latin typeface="Aptos" panose="020B0004020202020204" pitchFamily="34" charset="0"/>
              </a:rPr>
              <a:t>        "af": "WMKK"</a:t>
            </a:r>
          </a:p>
          <a:p>
            <a:pPr marL="0" indent="0">
              <a:buFont typeface="Arial" panose="020B0604020202020204" pitchFamily="34" charset="0"/>
              <a:buNone/>
            </a:pPr>
            <a:r>
              <a:rPr lang="en-US" sz="800" dirty="0">
                <a:latin typeface="Aptos" panose="020B0004020202020204" pitchFamily="34" charset="0"/>
              </a:rPr>
              <a:t>    },</a:t>
            </a:r>
          </a:p>
          <a:p>
            <a:pPr marL="0" indent="0">
              <a:buFont typeface="Arial" panose="020B0604020202020204" pitchFamily="34" charset="0"/>
              <a:buNone/>
            </a:pPr>
            <a:endParaRPr lang="en-US" sz="800" dirty="0">
              <a:latin typeface="Aptos" panose="020B0004020202020204" pitchFamily="34" charset="0"/>
            </a:endParaRPr>
          </a:p>
          <a:p>
            <a:pPr marL="0" indent="0">
              <a:buFont typeface="Arial" panose="020B0604020202020204" pitchFamily="34" charset="0"/>
              <a:buNone/>
            </a:pPr>
            <a:r>
              <a:rPr lang="en-US" sz="800" dirty="0">
                <a:latin typeface="Aptos" panose="020B0004020202020204" pitchFamily="34" charset="0"/>
              </a:rPr>
              <a:t>    "initial_position": {</a:t>
            </a:r>
          </a:p>
          <a:p>
            <a:pPr marL="0" indent="0">
              <a:buFont typeface="Arial" panose="020B0604020202020204" pitchFamily="34" charset="0"/>
              <a:buNone/>
            </a:pPr>
            <a:r>
              <a:rPr lang="en-US" sz="800" dirty="0">
                <a:latin typeface="Aptos" panose="020B0004020202020204" pitchFamily="34" charset="0"/>
              </a:rPr>
              <a:t>-------------------------------------------------------------------------------------------</a:t>
            </a:r>
          </a:p>
          <a:p>
            <a:pPr marL="0" indent="0">
              <a:buFont typeface="Arial" panose="020B0604020202020204" pitchFamily="34" charset="0"/>
              <a:buNone/>
            </a:pPr>
            <a:r>
              <a:rPr lang="en-US" sz="800" b="1" dirty="0">
                <a:solidFill>
                  <a:srgbClr val="C00000"/>
                </a:solidFill>
                <a:latin typeface="Aptos" panose="020B0004020202020204" pitchFamily="34" charset="0"/>
              </a:rPr>
              <a:t>Chunk 1:</a:t>
            </a:r>
            <a:r>
              <a:rPr lang="en-US" sz="800" dirty="0">
                <a:solidFill>
                  <a:srgbClr val="C00000"/>
                </a:solidFill>
                <a:latin typeface="Aptos" panose="020B0004020202020204" pitchFamily="34" charset="0"/>
              </a:rPr>
              <a:t>  </a:t>
            </a:r>
            <a:r>
              <a:rPr lang="en-US" sz="800" dirty="0">
                <a:latin typeface="Aptos" panose="020B0004020202020204" pitchFamily="34" charset="0"/>
              </a:rPr>
              <a:t>"type": "A320",</a:t>
            </a:r>
          </a:p>
          <a:p>
            <a:pPr marL="0" indent="0">
              <a:buFont typeface="Arial" panose="020B0604020202020204" pitchFamily="34" charset="0"/>
              <a:buNone/>
            </a:pPr>
            <a:r>
              <a:rPr lang="en-US" sz="800" dirty="0">
                <a:latin typeface="Aptos" panose="020B0004020202020204" pitchFamily="34" charset="0"/>
              </a:rPr>
              <a:t>    "departure": {</a:t>
            </a:r>
          </a:p>
          <a:p>
            <a:pPr marL="0" indent="0">
              <a:buFont typeface="Arial" panose="020B0604020202020204" pitchFamily="34" charset="0"/>
              <a:buNone/>
            </a:pPr>
            <a:r>
              <a:rPr lang="en-US" sz="800" dirty="0">
                <a:latin typeface="Aptos" panose="020B0004020202020204" pitchFamily="34" charset="0"/>
              </a:rPr>
              <a:t>        "af": "WMKK"</a:t>
            </a:r>
          </a:p>
          <a:p>
            <a:pPr marL="0" indent="0">
              <a:buFont typeface="Arial" panose="020B0604020202020204" pitchFamily="34" charset="0"/>
              <a:buNone/>
            </a:pPr>
            <a:r>
              <a:rPr lang="en-US" sz="800" dirty="0">
                <a:latin typeface="Aptos" panose="020B0004020202020204" pitchFamily="34" charset="0"/>
              </a:rPr>
              <a:t>    },</a:t>
            </a:r>
          </a:p>
          <a:p>
            <a:pPr marL="0" indent="0">
              <a:buFont typeface="Arial" panose="020B0604020202020204" pitchFamily="34" charset="0"/>
              <a:buNone/>
            </a:pPr>
            <a:endParaRPr lang="en-US" sz="800" dirty="0">
              <a:latin typeface="Aptos" panose="020B0004020202020204" pitchFamily="34" charset="0"/>
            </a:endParaRPr>
          </a:p>
          <a:p>
            <a:pPr marL="0" indent="0">
              <a:buFont typeface="Arial" panose="020B0604020202020204" pitchFamily="34" charset="0"/>
              <a:buNone/>
            </a:pPr>
            <a:r>
              <a:rPr lang="en-US" sz="800" dirty="0">
                <a:latin typeface="Aptos" panose="020B0004020202020204" pitchFamily="34" charset="0"/>
              </a:rPr>
              <a:t>    "initial_position": {</a:t>
            </a:r>
          </a:p>
          <a:p>
            <a:pPr marL="0" indent="0">
              <a:buFont typeface="Arial" panose="020B0604020202020204" pitchFamily="34" charset="0"/>
              <a:buNone/>
            </a:pPr>
            <a:r>
              <a:rPr lang="en-US" sz="800" dirty="0">
                <a:latin typeface="Aptos" panose="020B0004020202020204" pitchFamily="34" charset="0"/>
              </a:rPr>
              <a:t>        "latitude": "032432.00N ",</a:t>
            </a:r>
          </a:p>
          <a:p>
            <a:pPr marL="0" indent="0">
              <a:buFont typeface="Arial" panose="020B0604020202020204" pitchFamily="34" charset="0"/>
              <a:buNone/>
            </a:pPr>
            <a:r>
              <a:rPr lang="en-US" sz="800" dirty="0">
                <a:latin typeface="Aptos" panose="020B0004020202020204" pitchFamily="34" charset="0"/>
              </a:rPr>
              <a:t>        "longitude": "1035544.00E ",</a:t>
            </a:r>
          </a:p>
          <a:p>
            <a:pPr marL="0" indent="0">
              <a:buFont typeface="Arial" panose="020B0604020202020204" pitchFamily="34" charset="0"/>
              <a:buNone/>
            </a:pPr>
            <a:r>
              <a:rPr lang="en-US" sz="800" dirty="0">
                <a:latin typeface="Aptos" panose="020B0004020202020204" pitchFamily="34" charset="0"/>
              </a:rPr>
              <a:t>        "altitude": "FL370",</a:t>
            </a:r>
          </a:p>
          <a:p>
            <a:pPr marL="0" indent="0">
              <a:buFont typeface="Arial" panose="020B0604020202020204" pitchFamily="34" charset="0"/>
              <a:buNone/>
            </a:pPr>
            <a:r>
              <a:rPr lang="en-US" sz="800" dirty="0">
                <a:latin typeface="Aptos" panose="020B0004020202020204" pitchFamily="34" charset="0"/>
              </a:rPr>
              <a:t>        "heading": "87.11”</a:t>
            </a:r>
          </a:p>
          <a:p>
            <a:pPr marL="0" indent="0">
              <a:buFont typeface="Arial" panose="020B0604020202020204" pitchFamily="34" charset="0"/>
              <a:buNone/>
            </a:pPr>
            <a:r>
              <a:rPr lang="en-US" sz="800" dirty="0">
                <a:latin typeface="Aptos" panose="020B0004020202020204" pitchFamily="34" charset="0"/>
              </a:rPr>
              <a:t>-------------------------------------------------------------------------------------------</a:t>
            </a:r>
          </a:p>
          <a:p>
            <a:pPr marL="0" indent="0">
              <a:buFont typeface="Arial" panose="020B0604020202020204" pitchFamily="34" charset="0"/>
              <a:buNone/>
            </a:pPr>
            <a:r>
              <a:rPr lang="en-US" sz="800" b="1" dirty="0">
                <a:solidFill>
                  <a:srgbClr val="C00000"/>
                </a:solidFill>
                <a:latin typeface="Aptos" panose="020B0004020202020204" pitchFamily="34" charset="0"/>
              </a:rPr>
              <a:t>Chunk 2: </a:t>
            </a:r>
            <a:r>
              <a:rPr lang="en-US" sz="800" dirty="0">
                <a:latin typeface="Aptos" panose="020B0004020202020204" pitchFamily="34" charset="0"/>
              </a:rPr>
              <a:t>"longitude": "1035544.00E ",</a:t>
            </a:r>
          </a:p>
          <a:p>
            <a:pPr marL="0" indent="0">
              <a:buFont typeface="Arial" panose="020B0604020202020204" pitchFamily="34" charset="0"/>
              <a:buNone/>
            </a:pPr>
            <a:r>
              <a:rPr lang="en-US" sz="800" dirty="0">
                <a:latin typeface="Aptos" panose="020B0004020202020204" pitchFamily="34" charset="0"/>
              </a:rPr>
              <a:t>. . .  ..</a:t>
            </a:r>
          </a:p>
        </p:txBody>
      </p:sp>
      <p:sp>
        <p:nvSpPr>
          <p:cNvPr id="11" name="TextBox 10">
            <a:extLst>
              <a:ext uri="{FF2B5EF4-FFF2-40B4-BE49-F238E27FC236}">
                <a16:creationId xmlns:a16="http://schemas.microsoft.com/office/drawing/2014/main" id="{E1316D35-8F73-A769-1704-C26851BE6235}"/>
              </a:ext>
            </a:extLst>
          </p:cNvPr>
          <p:cNvSpPr txBox="1"/>
          <p:nvPr/>
        </p:nvSpPr>
        <p:spPr>
          <a:xfrm>
            <a:off x="4490851" y="1691109"/>
            <a:ext cx="2140170" cy="307777"/>
          </a:xfrm>
          <a:prstGeom prst="rect">
            <a:avLst/>
          </a:prstGeom>
          <a:noFill/>
        </p:spPr>
        <p:txBody>
          <a:bodyPr wrap="square" rtlCol="0">
            <a:spAutoFit/>
          </a:bodyPr>
          <a:lstStyle/>
          <a:p>
            <a:pPr algn="ctr"/>
            <a:r>
              <a:rPr lang="en-US" sz="1400" dirty="0"/>
              <a:t>Chunk size = 500</a:t>
            </a:r>
          </a:p>
        </p:txBody>
      </p:sp>
      <p:sp>
        <p:nvSpPr>
          <p:cNvPr id="12" name="Content Placeholder 3">
            <a:extLst>
              <a:ext uri="{FF2B5EF4-FFF2-40B4-BE49-F238E27FC236}">
                <a16:creationId xmlns:a16="http://schemas.microsoft.com/office/drawing/2014/main" id="{3BA45B33-A92E-BAEE-22EB-DEDD54CAFF4E}"/>
              </a:ext>
            </a:extLst>
          </p:cNvPr>
          <p:cNvSpPr txBox="1">
            <a:spLocks/>
          </p:cNvSpPr>
          <p:nvPr/>
        </p:nvSpPr>
        <p:spPr>
          <a:xfrm>
            <a:off x="4239234" y="1947911"/>
            <a:ext cx="3713531" cy="3800533"/>
          </a:xfrm>
          <a:prstGeom prst="rect">
            <a:avLst/>
          </a:prstGeom>
          <a:solidFill>
            <a:schemeClr val="bg1">
              <a:lumMod val="95000"/>
            </a:schemeClr>
          </a:solidFill>
          <a:effectLst>
            <a:softEdge rad="12700"/>
          </a:effectLst>
        </p:spPr>
        <p:txBody>
          <a:bodyPr vert="horz" lIns="91440" tIns="45720" rIns="91440" bIns="45720" rtlCol="0">
            <a:normAutofit lnSpcReduction="10000"/>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Font typeface="Arial" panose="020B0604020202020204" pitchFamily="34" charset="0"/>
              <a:buNone/>
            </a:pPr>
            <a:r>
              <a:rPr lang="en-US" sz="900" b="1" dirty="0">
                <a:latin typeface="Aptos" panose="020B0004020202020204" pitchFamily="34" charset="0"/>
              </a:rPr>
              <a:t>Chunk 0</a:t>
            </a:r>
            <a:r>
              <a:rPr lang="en-US" sz="900" dirty="0">
                <a:latin typeface="Aptos" panose="020B0004020202020204" pitchFamily="34" charset="0"/>
              </a:rPr>
              <a:t>: Airways in Sector 6</a:t>
            </a:r>
          </a:p>
          <a:p>
            <a:pPr marL="0" indent="0">
              <a:buFont typeface="Arial" panose="020B0604020202020204" pitchFamily="34" charset="0"/>
              <a:buNone/>
            </a:pPr>
            <a:r>
              <a:rPr lang="en-US" sz="900" dirty="0">
                <a:latin typeface="Aptos" panose="020B0004020202020204" pitchFamily="34" charset="0"/>
              </a:rPr>
              <a:t>1. Airway M758</a:t>
            </a:r>
          </a:p>
          <a:p>
            <a:pPr marL="0" indent="0">
              <a:buFont typeface="Arial" panose="020B0604020202020204" pitchFamily="34" charset="0"/>
              <a:buNone/>
            </a:pPr>
            <a:r>
              <a:rPr lang="en-US" sz="900" dirty="0">
                <a:latin typeface="Aptos" panose="020B0004020202020204" pitchFamily="34" charset="0"/>
              </a:rPr>
              <a:t>{</a:t>
            </a:r>
          </a:p>
          <a:p>
            <a:pPr marL="0" indent="0">
              <a:buFont typeface="Arial" panose="020B0604020202020204" pitchFamily="34" charset="0"/>
              <a:buNone/>
            </a:pPr>
            <a:r>
              <a:rPr lang="en-US" sz="900" dirty="0">
                <a:latin typeface="Aptos" panose="020B0004020202020204" pitchFamily="34" charset="0"/>
              </a:rPr>
              <a:t>    "time": "Initialization time of aircraft after simulation start in seconds",</a:t>
            </a:r>
          </a:p>
          <a:p>
            <a:pPr marL="0" indent="0">
              <a:buFont typeface="Arial" panose="020B0604020202020204" pitchFamily="34" charset="0"/>
              <a:buNone/>
            </a:pPr>
            <a:r>
              <a:rPr lang="en-US" sz="900" dirty="0">
                <a:latin typeface="Aptos" panose="020B0004020202020204" pitchFamily="34" charset="0"/>
              </a:rPr>
              <a:t>    "type": "A320",</a:t>
            </a:r>
          </a:p>
          <a:p>
            <a:pPr marL="0" indent="0">
              <a:buFont typeface="Arial" panose="020B0604020202020204" pitchFamily="34" charset="0"/>
              <a:buNone/>
            </a:pPr>
            <a:endParaRPr lang="en-US" sz="900" dirty="0">
              <a:latin typeface="Aptos" panose="020B0004020202020204" pitchFamily="34" charset="0"/>
            </a:endParaRPr>
          </a:p>
          <a:p>
            <a:pPr marL="0" indent="0">
              <a:buFont typeface="Arial" panose="020B0604020202020204" pitchFamily="34" charset="0"/>
              <a:buNone/>
            </a:pPr>
            <a:r>
              <a:rPr lang="en-US" sz="900" dirty="0">
                <a:latin typeface="Aptos" panose="020B0004020202020204" pitchFamily="34" charset="0"/>
              </a:rPr>
              <a:t>    "departure": {</a:t>
            </a:r>
          </a:p>
          <a:p>
            <a:pPr marL="0" indent="0">
              <a:buFont typeface="Arial" panose="020B0604020202020204" pitchFamily="34" charset="0"/>
              <a:buNone/>
            </a:pPr>
            <a:r>
              <a:rPr lang="en-US" sz="900" dirty="0">
                <a:latin typeface="Aptos" panose="020B0004020202020204" pitchFamily="34" charset="0"/>
              </a:rPr>
              <a:t>        "af": "WMKK"</a:t>
            </a:r>
          </a:p>
          <a:p>
            <a:pPr marL="0" indent="0">
              <a:buFont typeface="Arial" panose="020B0604020202020204" pitchFamily="34" charset="0"/>
              <a:buNone/>
            </a:pPr>
            <a:r>
              <a:rPr lang="en-US" sz="900" dirty="0">
                <a:latin typeface="Aptos" panose="020B0004020202020204" pitchFamily="34" charset="0"/>
              </a:rPr>
              <a:t>    },</a:t>
            </a:r>
          </a:p>
          <a:p>
            <a:pPr marL="0" indent="0">
              <a:buFont typeface="Arial" panose="020B0604020202020204" pitchFamily="34" charset="0"/>
              <a:buNone/>
            </a:pPr>
            <a:endParaRPr lang="en-US" sz="900" dirty="0">
              <a:latin typeface="Aptos" panose="020B0004020202020204" pitchFamily="34" charset="0"/>
            </a:endParaRPr>
          </a:p>
          <a:p>
            <a:pPr marL="0" indent="0">
              <a:buFont typeface="Arial" panose="020B0604020202020204" pitchFamily="34" charset="0"/>
              <a:buNone/>
            </a:pPr>
            <a:r>
              <a:rPr lang="en-US" sz="900" dirty="0">
                <a:latin typeface="Aptos" panose="020B0004020202020204" pitchFamily="34" charset="0"/>
              </a:rPr>
              <a:t>    "initial_position": {</a:t>
            </a:r>
          </a:p>
          <a:p>
            <a:pPr marL="0" indent="0">
              <a:buFont typeface="Arial" panose="020B0604020202020204" pitchFamily="34" charset="0"/>
              <a:buNone/>
            </a:pPr>
            <a:r>
              <a:rPr lang="en-US" sz="900" dirty="0">
                <a:latin typeface="Aptos" panose="020B0004020202020204" pitchFamily="34" charset="0"/>
              </a:rPr>
              <a:t>        "latitude": "032432.00N ",</a:t>
            </a:r>
          </a:p>
          <a:p>
            <a:pPr marL="0" indent="0">
              <a:buFont typeface="Arial" panose="020B0604020202020204" pitchFamily="34" charset="0"/>
              <a:buNone/>
            </a:pPr>
            <a:r>
              <a:rPr lang="en-US" sz="900" dirty="0">
                <a:latin typeface="Aptos" panose="020B0004020202020204" pitchFamily="34" charset="0"/>
              </a:rPr>
              <a:t>        "longitude": "1035544.00E ",</a:t>
            </a:r>
          </a:p>
          <a:p>
            <a:pPr marL="0" indent="0">
              <a:buFont typeface="Arial" panose="020B0604020202020204" pitchFamily="34" charset="0"/>
              <a:buNone/>
            </a:pPr>
            <a:r>
              <a:rPr lang="en-US" sz="900" dirty="0">
                <a:latin typeface="Aptos" panose="020B0004020202020204" pitchFamily="34" charset="0"/>
              </a:rPr>
              <a:t>        "altitude": "FL370",</a:t>
            </a:r>
          </a:p>
          <a:p>
            <a:pPr marL="0" indent="0">
              <a:buFont typeface="Arial" panose="020B0604020202020204" pitchFamily="34" charset="0"/>
              <a:buNone/>
            </a:pPr>
            <a:r>
              <a:rPr lang="en-US" sz="900" dirty="0">
                <a:latin typeface="Aptos" panose="020B0004020202020204" pitchFamily="34" charset="0"/>
              </a:rPr>
              <a:t>        "heading": "87.11"</a:t>
            </a:r>
          </a:p>
          <a:p>
            <a:pPr marL="0" indent="0">
              <a:buFont typeface="Arial" panose="020B0604020202020204" pitchFamily="34" charset="0"/>
              <a:buNone/>
            </a:pPr>
            <a:r>
              <a:rPr lang="en-US" sz="900" dirty="0">
                <a:latin typeface="Aptos" panose="020B0004020202020204" pitchFamily="34" charset="0"/>
              </a:rPr>
              <a:t>    },</a:t>
            </a:r>
          </a:p>
          <a:p>
            <a:pPr marL="0" indent="0">
              <a:buFont typeface="Arial" panose="020B0604020202020204" pitchFamily="34" charset="0"/>
              <a:buNone/>
            </a:pPr>
            <a:endParaRPr lang="en-US" sz="900" dirty="0">
              <a:latin typeface="Aptos" panose="020B0004020202020204" pitchFamily="34" charset="0"/>
            </a:endParaRPr>
          </a:p>
          <a:p>
            <a:pPr marL="0" indent="0">
              <a:buFont typeface="Arial" panose="020B0604020202020204" pitchFamily="34" charset="0"/>
              <a:buNone/>
            </a:pPr>
            <a:r>
              <a:rPr lang="en-US" sz="900" dirty="0">
                <a:latin typeface="Aptos" panose="020B0004020202020204" pitchFamily="34" charset="0"/>
              </a:rPr>
              <a:t>    "air_route": [ "IDSEL", "URIGO", "VISAT", "MABAL", "ELGOR", "OPULA", "LUSMO" ],</a:t>
            </a:r>
          </a:p>
          <a:p>
            <a:pPr marL="0" indent="0">
              <a:buFont typeface="Arial" panose="020B0604020202020204" pitchFamily="34" charset="0"/>
              <a:buNone/>
            </a:pPr>
            <a:endParaRPr lang="en-US" sz="900" dirty="0">
              <a:latin typeface="Aptos" panose="020B0004020202020204" pitchFamily="34" charset="0"/>
            </a:endParaRPr>
          </a:p>
          <a:p>
            <a:pPr marL="0" indent="0">
              <a:buFont typeface="Arial" panose="020B0604020202020204" pitchFamily="34" charset="0"/>
              <a:buNone/>
            </a:pPr>
            <a:r>
              <a:rPr lang="en-US" sz="900" dirty="0">
                <a:latin typeface="Aptos" panose="020B0004020202020204" pitchFamily="34" charset="0"/>
              </a:rPr>
              <a:t>    "destination": {</a:t>
            </a:r>
          </a:p>
          <a:p>
            <a:pPr marL="0" indent="0">
              <a:buFont typeface="Arial" panose="020B0604020202020204" pitchFamily="34" charset="0"/>
              <a:buNone/>
            </a:pPr>
            <a:r>
              <a:rPr lang="en-US" sz="900" dirty="0">
                <a:latin typeface="Aptos" panose="020B0004020202020204" pitchFamily="34" charset="0"/>
              </a:rPr>
              <a:t>        "af": "WBKK"</a:t>
            </a:r>
          </a:p>
          <a:p>
            <a:pPr marL="0" indent="0">
              <a:buFont typeface="Arial" panose="020B0604020202020204" pitchFamily="34" charset="0"/>
              <a:buNone/>
            </a:pPr>
            <a:r>
              <a:rPr lang="en-US" sz="900" dirty="0">
                <a:latin typeface="Aptos" panose="020B0004020202020204" pitchFamily="34" charset="0"/>
              </a:rPr>
              <a:t>    }</a:t>
            </a:r>
          </a:p>
          <a:p>
            <a:pPr marL="0" indent="0">
              <a:buFont typeface="Arial" panose="020B0604020202020204" pitchFamily="34" charset="0"/>
              <a:buNone/>
            </a:pPr>
            <a:r>
              <a:rPr lang="en-US" sz="900" dirty="0">
                <a:latin typeface="Aptos" panose="020B0004020202020204" pitchFamily="34" charset="0"/>
              </a:rPr>
              <a:t>}</a:t>
            </a:r>
          </a:p>
        </p:txBody>
      </p:sp>
      <p:sp>
        <p:nvSpPr>
          <p:cNvPr id="4" name="TextBox 3">
            <a:extLst>
              <a:ext uri="{FF2B5EF4-FFF2-40B4-BE49-F238E27FC236}">
                <a16:creationId xmlns:a16="http://schemas.microsoft.com/office/drawing/2014/main" id="{16AAA14F-6122-73C7-ED46-B42A58F0B1E3}"/>
              </a:ext>
            </a:extLst>
          </p:cNvPr>
          <p:cNvSpPr txBox="1"/>
          <p:nvPr/>
        </p:nvSpPr>
        <p:spPr>
          <a:xfrm>
            <a:off x="5623251" y="5739864"/>
            <a:ext cx="5083101" cy="261610"/>
          </a:xfrm>
          <a:prstGeom prst="rect">
            <a:avLst/>
          </a:prstGeom>
          <a:noFill/>
        </p:spPr>
        <p:txBody>
          <a:bodyPr wrap="square" rtlCol="0">
            <a:spAutoFit/>
          </a:bodyPr>
          <a:lstStyle/>
          <a:p>
            <a:pPr algn="just"/>
            <a:r>
              <a:rPr lang="en-US" sz="1100" i="1" dirty="0"/>
              <a:t>Figure 6: representation of different chunk size values and the generated output.</a:t>
            </a:r>
          </a:p>
        </p:txBody>
      </p:sp>
    </p:spTree>
    <p:extLst>
      <p:ext uri="{BB962C8B-B14F-4D97-AF65-F5344CB8AC3E}">
        <p14:creationId xmlns:p14="http://schemas.microsoft.com/office/powerpoint/2010/main" val="2485060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6B12B-4A49-DF54-EECB-8C2F803A378E}"/>
            </a:ext>
          </a:extLst>
        </p:cNvPr>
        <p:cNvGrpSpPr/>
        <p:nvPr/>
      </p:nvGrpSpPr>
      <p:grpSpPr>
        <a:xfrm>
          <a:off x="0" y="0"/>
          <a:ext cx="0" cy="0"/>
          <a:chOff x="0" y="0"/>
          <a:chExt cx="0" cy="0"/>
        </a:xfrm>
      </p:grpSpPr>
      <p:sp>
        <p:nvSpPr>
          <p:cNvPr id="84" name="Rectangle 83">
            <a:extLst>
              <a:ext uri="{FF2B5EF4-FFF2-40B4-BE49-F238E27FC236}">
                <a16:creationId xmlns:a16="http://schemas.microsoft.com/office/drawing/2014/main" id="{7DA661AA-F24B-D3B0-A42D-CD8A84FCDDEA}"/>
              </a:ext>
            </a:extLst>
          </p:cNvPr>
          <p:cNvSpPr/>
          <p:nvPr/>
        </p:nvSpPr>
        <p:spPr>
          <a:xfrm>
            <a:off x="1188007" y="3592101"/>
            <a:ext cx="4413829" cy="2619527"/>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G"/>
          </a:p>
        </p:txBody>
      </p:sp>
      <p:cxnSp>
        <p:nvCxnSpPr>
          <p:cNvPr id="5" name="Straight Connector 4">
            <a:extLst>
              <a:ext uri="{FF2B5EF4-FFF2-40B4-BE49-F238E27FC236}">
                <a16:creationId xmlns:a16="http://schemas.microsoft.com/office/drawing/2014/main" id="{8A460856-A939-2782-21DB-54786A1CCB3C}"/>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0499704B-A9B4-C839-0B49-D0DBF14F45F5}"/>
              </a:ext>
            </a:extLst>
          </p:cNvPr>
          <p:cNvSpPr>
            <a:spLocks noGrp="1"/>
          </p:cNvSpPr>
          <p:nvPr>
            <p:ph type="title"/>
          </p:nvPr>
        </p:nvSpPr>
        <p:spPr>
          <a:xfrm>
            <a:off x="914401" y="154264"/>
            <a:ext cx="5181600" cy="533673"/>
          </a:xfrm>
          <a:solidFill>
            <a:schemeClr val="bg1"/>
          </a:solidFill>
        </p:spPr>
        <p:txBody>
          <a:bodyPr/>
          <a:lstStyle/>
          <a:p>
            <a:r>
              <a:rPr lang="en-US" dirty="0"/>
              <a:t>EXPERIMENTAL DESIGN</a:t>
            </a:r>
          </a:p>
        </p:txBody>
      </p:sp>
      <p:sp>
        <p:nvSpPr>
          <p:cNvPr id="3" name="Slide Number Placeholder 2">
            <a:extLst>
              <a:ext uri="{FF2B5EF4-FFF2-40B4-BE49-F238E27FC236}">
                <a16:creationId xmlns:a16="http://schemas.microsoft.com/office/drawing/2014/main" id="{A3AA9E02-6629-A6B0-6826-A3E09C885321}"/>
              </a:ext>
            </a:extLst>
          </p:cNvPr>
          <p:cNvSpPr>
            <a:spLocks noGrp="1"/>
          </p:cNvSpPr>
          <p:nvPr>
            <p:ph type="sldNum" sz="quarter" idx="12"/>
          </p:nvPr>
        </p:nvSpPr>
        <p:spPr>
          <a:xfrm>
            <a:off x="5883275" y="6492875"/>
            <a:ext cx="425450" cy="365125"/>
          </a:xfrm>
        </p:spPr>
        <p:txBody>
          <a:bodyPr/>
          <a:lstStyle/>
          <a:p>
            <a:fld id="{87CEEBE6-EB9D-4758-B612-C84C40B14548}" type="slidenum">
              <a:rPr lang="en-SG" smtClean="0"/>
              <a:pPr/>
              <a:t>12</a:t>
            </a:fld>
            <a:endParaRPr lang="en-SG" dirty="0"/>
          </a:p>
        </p:txBody>
      </p:sp>
      <p:sp>
        <p:nvSpPr>
          <p:cNvPr id="6" name="Oval 5">
            <a:extLst>
              <a:ext uri="{FF2B5EF4-FFF2-40B4-BE49-F238E27FC236}">
                <a16:creationId xmlns:a16="http://schemas.microsoft.com/office/drawing/2014/main" id="{44323EA9-1C04-1584-1F99-F8C29EBF9CBC}"/>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p>
        </p:txBody>
      </p:sp>
      <p:sp>
        <p:nvSpPr>
          <p:cNvPr id="15" name="Title 1">
            <a:extLst>
              <a:ext uri="{FF2B5EF4-FFF2-40B4-BE49-F238E27FC236}">
                <a16:creationId xmlns:a16="http://schemas.microsoft.com/office/drawing/2014/main" id="{5EFB20F0-6E05-5FB6-696C-AB4E0787C27F}"/>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Prompt Design</a:t>
            </a:r>
          </a:p>
        </p:txBody>
      </p:sp>
      <p:sp>
        <p:nvSpPr>
          <p:cNvPr id="13" name="Content Placeholder 8">
            <a:extLst>
              <a:ext uri="{FF2B5EF4-FFF2-40B4-BE49-F238E27FC236}">
                <a16:creationId xmlns:a16="http://schemas.microsoft.com/office/drawing/2014/main" id="{BEDC8800-C94C-F0A0-729F-A105C39CD65E}"/>
              </a:ext>
            </a:extLst>
          </p:cNvPr>
          <p:cNvSpPr>
            <a:spLocks noGrp="1"/>
          </p:cNvSpPr>
          <p:nvPr>
            <p:ph sz="quarter" idx="13"/>
          </p:nvPr>
        </p:nvSpPr>
        <p:spPr>
          <a:xfrm>
            <a:off x="2546707" y="1341682"/>
            <a:ext cx="7985268" cy="533674"/>
          </a:xfrm>
        </p:spPr>
        <p:txBody>
          <a:bodyPr>
            <a:normAutofit/>
          </a:bodyPr>
          <a:lstStyle/>
          <a:p>
            <a:pPr marL="0" indent="0">
              <a:buNone/>
            </a:pPr>
            <a:r>
              <a:rPr lang="en-US" sz="1800" b="1" dirty="0">
                <a:latin typeface="+mn-lt"/>
              </a:rPr>
              <a:t>Different abstractions to allow varying degrees of details and ease of generation.</a:t>
            </a:r>
          </a:p>
          <a:p>
            <a:pPr marL="0" indent="0">
              <a:buNone/>
            </a:pPr>
            <a:endParaRPr lang="en-US" sz="1800" b="1" dirty="0">
              <a:latin typeface="+mn-lt"/>
            </a:endParaRPr>
          </a:p>
        </p:txBody>
      </p:sp>
      <p:sp>
        <p:nvSpPr>
          <p:cNvPr id="16" name="Rounded Rectangle 4">
            <a:extLst>
              <a:ext uri="{FF2B5EF4-FFF2-40B4-BE49-F238E27FC236}">
                <a16:creationId xmlns:a16="http://schemas.microsoft.com/office/drawing/2014/main" id="{B3997723-C310-6DDA-47BF-92AEC140F91C}"/>
              </a:ext>
            </a:extLst>
          </p:cNvPr>
          <p:cNvSpPr/>
          <p:nvPr/>
        </p:nvSpPr>
        <p:spPr>
          <a:xfrm>
            <a:off x="6975094" y="3185208"/>
            <a:ext cx="1172120"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Type 1</a:t>
            </a:r>
          </a:p>
        </p:txBody>
      </p:sp>
      <p:sp>
        <p:nvSpPr>
          <p:cNvPr id="17" name="Rounded Rectangle 6">
            <a:extLst>
              <a:ext uri="{FF2B5EF4-FFF2-40B4-BE49-F238E27FC236}">
                <a16:creationId xmlns:a16="http://schemas.microsoft.com/office/drawing/2014/main" id="{E428CDFB-E2F3-48F5-3092-480641C638F1}"/>
              </a:ext>
            </a:extLst>
          </p:cNvPr>
          <p:cNvSpPr/>
          <p:nvPr/>
        </p:nvSpPr>
        <p:spPr>
          <a:xfrm>
            <a:off x="10562503" y="3176116"/>
            <a:ext cx="1172120"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Type 3</a:t>
            </a:r>
          </a:p>
        </p:txBody>
      </p:sp>
      <p:sp>
        <p:nvSpPr>
          <p:cNvPr id="18" name="Rounded Rectangle 8">
            <a:extLst>
              <a:ext uri="{FF2B5EF4-FFF2-40B4-BE49-F238E27FC236}">
                <a16:creationId xmlns:a16="http://schemas.microsoft.com/office/drawing/2014/main" id="{24E9E4EC-F9CB-6D7A-21A9-F1988B6C814F}"/>
              </a:ext>
            </a:extLst>
          </p:cNvPr>
          <p:cNvSpPr/>
          <p:nvPr/>
        </p:nvSpPr>
        <p:spPr>
          <a:xfrm>
            <a:off x="8769772" y="3179954"/>
            <a:ext cx="1172120"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Type 2</a:t>
            </a:r>
          </a:p>
        </p:txBody>
      </p:sp>
      <p:sp>
        <p:nvSpPr>
          <p:cNvPr id="19" name="TextBox 18">
            <a:extLst>
              <a:ext uri="{FF2B5EF4-FFF2-40B4-BE49-F238E27FC236}">
                <a16:creationId xmlns:a16="http://schemas.microsoft.com/office/drawing/2014/main" id="{FAA73FF2-D543-4C36-7143-302C77CBD4D3}"/>
              </a:ext>
            </a:extLst>
          </p:cNvPr>
          <p:cNvSpPr txBox="1"/>
          <p:nvPr/>
        </p:nvSpPr>
        <p:spPr>
          <a:xfrm>
            <a:off x="7031652" y="3455681"/>
            <a:ext cx="1115562" cy="338554"/>
          </a:xfrm>
          <a:prstGeom prst="rect">
            <a:avLst/>
          </a:prstGeom>
          <a:noFill/>
        </p:spPr>
        <p:txBody>
          <a:bodyPr wrap="none" rtlCol="0">
            <a:spAutoFit/>
          </a:bodyPr>
          <a:lstStyle/>
          <a:p>
            <a:r>
              <a:rPr lang="en-US" sz="1600" b="1" dirty="0"/>
              <a:t>1-4 aircraft</a:t>
            </a:r>
          </a:p>
        </p:txBody>
      </p:sp>
      <p:sp>
        <p:nvSpPr>
          <p:cNvPr id="20" name="TextBox 19">
            <a:extLst>
              <a:ext uri="{FF2B5EF4-FFF2-40B4-BE49-F238E27FC236}">
                <a16:creationId xmlns:a16="http://schemas.microsoft.com/office/drawing/2014/main" id="{2336EEB6-DE18-DDF5-C59F-A59EF5FB0745}"/>
              </a:ext>
            </a:extLst>
          </p:cNvPr>
          <p:cNvSpPr txBox="1"/>
          <p:nvPr/>
        </p:nvSpPr>
        <p:spPr>
          <a:xfrm>
            <a:off x="8797077" y="3456479"/>
            <a:ext cx="1115562" cy="338554"/>
          </a:xfrm>
          <a:prstGeom prst="rect">
            <a:avLst/>
          </a:prstGeom>
          <a:noFill/>
        </p:spPr>
        <p:txBody>
          <a:bodyPr wrap="none" rtlCol="0">
            <a:spAutoFit/>
          </a:bodyPr>
          <a:lstStyle/>
          <a:p>
            <a:r>
              <a:rPr lang="en-US" sz="1600" b="1" dirty="0"/>
              <a:t>5-9 aircraft</a:t>
            </a:r>
          </a:p>
        </p:txBody>
      </p:sp>
      <p:sp>
        <p:nvSpPr>
          <p:cNvPr id="21" name="TextBox 20">
            <a:extLst>
              <a:ext uri="{FF2B5EF4-FFF2-40B4-BE49-F238E27FC236}">
                <a16:creationId xmlns:a16="http://schemas.microsoft.com/office/drawing/2014/main" id="{985CBE47-E726-4594-6FDF-AE38A05119FE}"/>
              </a:ext>
            </a:extLst>
          </p:cNvPr>
          <p:cNvSpPr txBox="1"/>
          <p:nvPr/>
        </p:nvSpPr>
        <p:spPr>
          <a:xfrm>
            <a:off x="10486587" y="3462219"/>
            <a:ext cx="1323952" cy="338554"/>
          </a:xfrm>
          <a:prstGeom prst="rect">
            <a:avLst/>
          </a:prstGeom>
          <a:noFill/>
        </p:spPr>
        <p:txBody>
          <a:bodyPr wrap="none" rtlCol="0">
            <a:spAutoFit/>
          </a:bodyPr>
          <a:lstStyle/>
          <a:p>
            <a:r>
              <a:rPr lang="en-US" sz="1600" b="1" dirty="0"/>
              <a:t>10-20 aircraft</a:t>
            </a:r>
          </a:p>
        </p:txBody>
      </p:sp>
      <p:sp>
        <p:nvSpPr>
          <p:cNvPr id="22" name="Rounded Rectangle 12">
            <a:extLst>
              <a:ext uri="{FF2B5EF4-FFF2-40B4-BE49-F238E27FC236}">
                <a16:creationId xmlns:a16="http://schemas.microsoft.com/office/drawing/2014/main" id="{F90F537B-EEA5-CD16-504B-F0C967F8BF65}"/>
              </a:ext>
            </a:extLst>
          </p:cNvPr>
          <p:cNvSpPr/>
          <p:nvPr/>
        </p:nvSpPr>
        <p:spPr>
          <a:xfrm>
            <a:off x="5455335" y="1815485"/>
            <a:ext cx="2168013" cy="327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t>Prompt design</a:t>
            </a:r>
          </a:p>
        </p:txBody>
      </p:sp>
      <p:sp>
        <p:nvSpPr>
          <p:cNvPr id="23" name="Rounded Rectangle 14">
            <a:extLst>
              <a:ext uri="{FF2B5EF4-FFF2-40B4-BE49-F238E27FC236}">
                <a16:creationId xmlns:a16="http://schemas.microsoft.com/office/drawing/2014/main" id="{6E493A48-D0F0-EB49-C11F-5CEB64433FF7}"/>
              </a:ext>
            </a:extLst>
          </p:cNvPr>
          <p:cNvSpPr/>
          <p:nvPr/>
        </p:nvSpPr>
        <p:spPr>
          <a:xfrm>
            <a:off x="8061482" y="2540658"/>
            <a:ext cx="2588701" cy="32090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Distinct traffic </a:t>
            </a:r>
            <a:r>
              <a:rPr lang="en-US" sz="1600" dirty="0"/>
              <a:t>densities</a:t>
            </a:r>
            <a:endParaRPr lang="en-US" dirty="0"/>
          </a:p>
        </p:txBody>
      </p:sp>
      <p:sp>
        <p:nvSpPr>
          <p:cNvPr id="25" name="Rounded Rectangle 13">
            <a:extLst>
              <a:ext uri="{FF2B5EF4-FFF2-40B4-BE49-F238E27FC236}">
                <a16:creationId xmlns:a16="http://schemas.microsoft.com/office/drawing/2014/main" id="{D129FB86-E330-5E12-CF9E-2A2194F98872}"/>
              </a:ext>
            </a:extLst>
          </p:cNvPr>
          <p:cNvSpPr/>
          <p:nvPr/>
        </p:nvSpPr>
        <p:spPr>
          <a:xfrm>
            <a:off x="2579261" y="2540658"/>
            <a:ext cx="1645683" cy="32639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Level of detail</a:t>
            </a:r>
          </a:p>
        </p:txBody>
      </p:sp>
      <p:sp>
        <p:nvSpPr>
          <p:cNvPr id="26" name="Rounded Rectangle 15">
            <a:extLst>
              <a:ext uri="{FF2B5EF4-FFF2-40B4-BE49-F238E27FC236}">
                <a16:creationId xmlns:a16="http://schemas.microsoft.com/office/drawing/2014/main" id="{5C03F881-AE86-C861-A886-72B81F059AD0}"/>
              </a:ext>
            </a:extLst>
          </p:cNvPr>
          <p:cNvSpPr/>
          <p:nvPr/>
        </p:nvSpPr>
        <p:spPr>
          <a:xfrm>
            <a:off x="1263470" y="3181298"/>
            <a:ext cx="1004232"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Level 1</a:t>
            </a:r>
          </a:p>
        </p:txBody>
      </p:sp>
      <p:sp>
        <p:nvSpPr>
          <p:cNvPr id="27" name="Rounded Rectangle 16">
            <a:extLst>
              <a:ext uri="{FF2B5EF4-FFF2-40B4-BE49-F238E27FC236}">
                <a16:creationId xmlns:a16="http://schemas.microsoft.com/office/drawing/2014/main" id="{C24D518D-3B64-0322-4368-94121D7F75B2}"/>
              </a:ext>
            </a:extLst>
          </p:cNvPr>
          <p:cNvSpPr/>
          <p:nvPr/>
        </p:nvSpPr>
        <p:spPr>
          <a:xfrm>
            <a:off x="4523776" y="3176116"/>
            <a:ext cx="1004232"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Level 3</a:t>
            </a:r>
          </a:p>
        </p:txBody>
      </p:sp>
      <p:sp>
        <p:nvSpPr>
          <p:cNvPr id="28" name="Rounded Rectangle 17">
            <a:extLst>
              <a:ext uri="{FF2B5EF4-FFF2-40B4-BE49-F238E27FC236}">
                <a16:creationId xmlns:a16="http://schemas.microsoft.com/office/drawing/2014/main" id="{FC177BAB-2A91-7CDC-D997-F9028A4C0495}"/>
              </a:ext>
            </a:extLst>
          </p:cNvPr>
          <p:cNvSpPr/>
          <p:nvPr/>
        </p:nvSpPr>
        <p:spPr>
          <a:xfrm>
            <a:off x="2894684" y="3186271"/>
            <a:ext cx="1004232" cy="2785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Level 2</a:t>
            </a:r>
          </a:p>
        </p:txBody>
      </p:sp>
      <p:cxnSp>
        <p:nvCxnSpPr>
          <p:cNvPr id="29" name="Elbow Connector 5">
            <a:extLst>
              <a:ext uri="{FF2B5EF4-FFF2-40B4-BE49-F238E27FC236}">
                <a16:creationId xmlns:a16="http://schemas.microsoft.com/office/drawing/2014/main" id="{2A9F5ACF-2AF3-EB32-C201-95A34E5E4D06}"/>
              </a:ext>
            </a:extLst>
          </p:cNvPr>
          <p:cNvCxnSpPr>
            <a:cxnSpLocks/>
            <a:stCxn id="22" idx="2"/>
            <a:endCxn id="25" idx="0"/>
          </p:cNvCxnSpPr>
          <p:nvPr/>
        </p:nvCxnSpPr>
        <p:spPr>
          <a:xfrm rot="5400000">
            <a:off x="4771937" y="773252"/>
            <a:ext cx="397573" cy="313723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0" name="Elbow Connector 22">
            <a:extLst>
              <a:ext uri="{FF2B5EF4-FFF2-40B4-BE49-F238E27FC236}">
                <a16:creationId xmlns:a16="http://schemas.microsoft.com/office/drawing/2014/main" id="{A1EB9228-B3EE-C762-E7D0-7AEB0E51A6BE}"/>
              </a:ext>
            </a:extLst>
          </p:cNvPr>
          <p:cNvCxnSpPr>
            <a:cxnSpLocks/>
            <a:stCxn id="25" idx="2"/>
            <a:endCxn id="26" idx="0"/>
          </p:cNvCxnSpPr>
          <p:nvPr/>
        </p:nvCxnSpPr>
        <p:spPr>
          <a:xfrm rot="5400000">
            <a:off x="2426722" y="2205917"/>
            <a:ext cx="314246" cy="163651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1" name="Elbow Connector 27">
            <a:extLst>
              <a:ext uri="{FF2B5EF4-FFF2-40B4-BE49-F238E27FC236}">
                <a16:creationId xmlns:a16="http://schemas.microsoft.com/office/drawing/2014/main" id="{CC556E6B-D821-6087-E10B-74A8E44DCDD0}"/>
              </a:ext>
            </a:extLst>
          </p:cNvPr>
          <p:cNvCxnSpPr>
            <a:cxnSpLocks/>
            <a:stCxn id="25" idx="2"/>
            <a:endCxn id="28" idx="0"/>
          </p:cNvCxnSpPr>
          <p:nvPr/>
        </p:nvCxnSpPr>
        <p:spPr>
          <a:xfrm rot="5400000">
            <a:off x="3239843" y="3024010"/>
            <a:ext cx="319219" cy="530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2" name="Elbow Connector 32">
            <a:extLst>
              <a:ext uri="{FF2B5EF4-FFF2-40B4-BE49-F238E27FC236}">
                <a16:creationId xmlns:a16="http://schemas.microsoft.com/office/drawing/2014/main" id="{0B05D753-5D70-1824-11FE-DF555526EDFF}"/>
              </a:ext>
            </a:extLst>
          </p:cNvPr>
          <p:cNvCxnSpPr>
            <a:cxnSpLocks/>
            <a:stCxn id="25" idx="2"/>
            <a:endCxn id="27" idx="0"/>
          </p:cNvCxnSpPr>
          <p:nvPr/>
        </p:nvCxnSpPr>
        <p:spPr>
          <a:xfrm rot="16200000" flipH="1">
            <a:off x="4059465" y="2209689"/>
            <a:ext cx="309064" cy="162378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3" name="Elbow Connector 42">
            <a:extLst>
              <a:ext uri="{FF2B5EF4-FFF2-40B4-BE49-F238E27FC236}">
                <a16:creationId xmlns:a16="http://schemas.microsoft.com/office/drawing/2014/main" id="{8BE96BDC-F4F0-A038-408E-23BE87D41989}"/>
              </a:ext>
            </a:extLst>
          </p:cNvPr>
          <p:cNvCxnSpPr>
            <a:cxnSpLocks/>
            <a:stCxn id="22" idx="2"/>
            <a:endCxn id="23" idx="0"/>
          </p:cNvCxnSpPr>
          <p:nvPr/>
        </p:nvCxnSpPr>
        <p:spPr>
          <a:xfrm rot="16200000" flipH="1">
            <a:off x="7748801" y="933625"/>
            <a:ext cx="397573" cy="281649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4" name="Elbow Connector 49">
            <a:extLst>
              <a:ext uri="{FF2B5EF4-FFF2-40B4-BE49-F238E27FC236}">
                <a16:creationId xmlns:a16="http://schemas.microsoft.com/office/drawing/2014/main" id="{D62E2EB2-B93E-D513-13A5-EEFDE6A9FC80}"/>
              </a:ext>
            </a:extLst>
          </p:cNvPr>
          <p:cNvCxnSpPr>
            <a:cxnSpLocks/>
            <a:stCxn id="23" idx="2"/>
            <a:endCxn id="16" idx="0"/>
          </p:cNvCxnSpPr>
          <p:nvPr/>
        </p:nvCxnSpPr>
        <p:spPr>
          <a:xfrm rot="5400000">
            <a:off x="8296670" y="2126044"/>
            <a:ext cx="323649" cy="179467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5" name="Elbow Connector 53">
            <a:extLst>
              <a:ext uri="{FF2B5EF4-FFF2-40B4-BE49-F238E27FC236}">
                <a16:creationId xmlns:a16="http://schemas.microsoft.com/office/drawing/2014/main" id="{553C7023-2F62-EB0C-01B6-E8D2AD6D1802}"/>
              </a:ext>
            </a:extLst>
          </p:cNvPr>
          <p:cNvCxnSpPr>
            <a:cxnSpLocks/>
            <a:stCxn id="23" idx="2"/>
            <a:endCxn id="17" idx="0"/>
          </p:cNvCxnSpPr>
          <p:nvPr/>
        </p:nvCxnSpPr>
        <p:spPr>
          <a:xfrm rot="16200000" flipH="1">
            <a:off x="10094920" y="2122472"/>
            <a:ext cx="314557" cy="179273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6" name="Elbow Connector 56">
            <a:extLst>
              <a:ext uri="{FF2B5EF4-FFF2-40B4-BE49-F238E27FC236}">
                <a16:creationId xmlns:a16="http://schemas.microsoft.com/office/drawing/2014/main" id="{CDE7290E-2538-0290-038F-C7DB7526E465}"/>
              </a:ext>
            </a:extLst>
          </p:cNvPr>
          <p:cNvCxnSpPr>
            <a:cxnSpLocks/>
            <a:stCxn id="23" idx="2"/>
            <a:endCxn id="18" idx="0"/>
          </p:cNvCxnSpPr>
          <p:nvPr/>
        </p:nvCxnSpPr>
        <p:spPr>
          <a:xfrm rot="5400000">
            <a:off x="9196636" y="3020756"/>
            <a:ext cx="318395" cy="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pic>
        <p:nvPicPr>
          <p:cNvPr id="37" name="Picture 36">
            <a:extLst>
              <a:ext uri="{FF2B5EF4-FFF2-40B4-BE49-F238E27FC236}">
                <a16:creationId xmlns:a16="http://schemas.microsoft.com/office/drawing/2014/main" id="{76B3C594-B04F-0F00-2E22-5F7CE9AC5045}"/>
              </a:ext>
            </a:extLst>
          </p:cNvPr>
          <p:cNvPicPr>
            <a:picLocks noChangeAspect="1"/>
          </p:cNvPicPr>
          <p:nvPr/>
        </p:nvPicPr>
        <p:blipFill>
          <a:blip r:embed="rId3"/>
          <a:srcRect l="2225" t="3148" r="2393" b="4290"/>
          <a:stretch/>
        </p:blipFill>
        <p:spPr>
          <a:xfrm>
            <a:off x="1343748" y="4001776"/>
            <a:ext cx="4078386" cy="2194901"/>
          </a:xfrm>
          <a:prstGeom prst="rect">
            <a:avLst/>
          </a:prstGeom>
        </p:spPr>
      </p:pic>
      <p:sp>
        <p:nvSpPr>
          <p:cNvPr id="38" name="Content Placeholder 3">
            <a:extLst>
              <a:ext uri="{FF2B5EF4-FFF2-40B4-BE49-F238E27FC236}">
                <a16:creationId xmlns:a16="http://schemas.microsoft.com/office/drawing/2014/main" id="{08048B35-EA75-3793-84F3-1D98E883D986}"/>
              </a:ext>
            </a:extLst>
          </p:cNvPr>
          <p:cNvSpPr txBox="1">
            <a:spLocks/>
          </p:cNvSpPr>
          <p:nvPr/>
        </p:nvSpPr>
        <p:spPr>
          <a:xfrm>
            <a:off x="1343748" y="3631495"/>
            <a:ext cx="4078386" cy="439286"/>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mn-lt"/>
              </a:rPr>
              <a:t>Based on extent of details to be provided.</a:t>
            </a:r>
          </a:p>
        </p:txBody>
      </p:sp>
      <p:sp>
        <p:nvSpPr>
          <p:cNvPr id="39" name="Content Placeholder 3">
            <a:extLst>
              <a:ext uri="{FF2B5EF4-FFF2-40B4-BE49-F238E27FC236}">
                <a16:creationId xmlns:a16="http://schemas.microsoft.com/office/drawing/2014/main" id="{0F59A5A6-B1FC-0918-9A55-098135193714}"/>
              </a:ext>
            </a:extLst>
          </p:cNvPr>
          <p:cNvSpPr txBox="1">
            <a:spLocks/>
          </p:cNvSpPr>
          <p:nvPr/>
        </p:nvSpPr>
        <p:spPr>
          <a:xfrm>
            <a:off x="8101379" y="3798479"/>
            <a:ext cx="3093206" cy="439286"/>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mn-lt"/>
              </a:rPr>
              <a:t>For randomized scenario generation</a:t>
            </a:r>
          </a:p>
        </p:txBody>
      </p:sp>
      <p:grpSp>
        <p:nvGrpSpPr>
          <p:cNvPr id="8" name="Group 7">
            <a:extLst>
              <a:ext uri="{FF2B5EF4-FFF2-40B4-BE49-F238E27FC236}">
                <a16:creationId xmlns:a16="http://schemas.microsoft.com/office/drawing/2014/main" id="{096A9E98-D1D1-2110-FB16-EC2331C53207}"/>
              </a:ext>
            </a:extLst>
          </p:cNvPr>
          <p:cNvGrpSpPr/>
          <p:nvPr/>
        </p:nvGrpSpPr>
        <p:grpSpPr>
          <a:xfrm>
            <a:off x="6975094" y="4650180"/>
            <a:ext cx="5017961" cy="1675297"/>
            <a:chOff x="6792578" y="4611487"/>
            <a:chExt cx="5017961" cy="1675297"/>
          </a:xfrm>
        </p:grpSpPr>
        <p:sp>
          <p:nvSpPr>
            <p:cNvPr id="4" name="Rectangle 3">
              <a:extLst>
                <a:ext uri="{FF2B5EF4-FFF2-40B4-BE49-F238E27FC236}">
                  <a16:creationId xmlns:a16="http://schemas.microsoft.com/office/drawing/2014/main" id="{6DA235A8-6C64-C29A-09CC-BC4EC7F045F4}"/>
                </a:ext>
              </a:extLst>
            </p:cNvPr>
            <p:cNvSpPr/>
            <p:nvPr/>
          </p:nvSpPr>
          <p:spPr>
            <a:xfrm>
              <a:off x="6792578" y="4620337"/>
              <a:ext cx="5017961" cy="1666447"/>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G" dirty="0"/>
            </a:p>
          </p:txBody>
        </p:sp>
        <p:sp>
          <p:nvSpPr>
            <p:cNvPr id="7" name="TextBox 6">
              <a:extLst>
                <a:ext uri="{FF2B5EF4-FFF2-40B4-BE49-F238E27FC236}">
                  <a16:creationId xmlns:a16="http://schemas.microsoft.com/office/drawing/2014/main" id="{2F2629A2-0775-00A6-B55B-97268931EB69}"/>
                </a:ext>
              </a:extLst>
            </p:cNvPr>
            <p:cNvSpPr txBox="1"/>
            <p:nvPr/>
          </p:nvSpPr>
          <p:spPr>
            <a:xfrm>
              <a:off x="6792578" y="4611487"/>
              <a:ext cx="3467231" cy="1600438"/>
            </a:xfrm>
            <a:prstGeom prst="rect">
              <a:avLst/>
            </a:prstGeom>
            <a:noFill/>
          </p:spPr>
          <p:txBody>
            <a:bodyPr wrap="none" rtlCol="0">
              <a:spAutoFit/>
            </a:bodyPr>
            <a:lstStyle/>
            <a:p>
              <a:r>
                <a:rPr lang="en-US" sz="1400" b="1" dirty="0"/>
                <a:t>Customizable traffic scenario features:</a:t>
              </a:r>
            </a:p>
            <a:p>
              <a:pPr marL="285750" indent="-285750">
                <a:buFont typeface="Arial" panose="020B0604020202020204" pitchFamily="34" charset="0"/>
                <a:buChar char="•"/>
              </a:pPr>
              <a:r>
                <a:rPr lang="en-US" sz="1400" dirty="0"/>
                <a:t>Number of aircraft</a:t>
              </a:r>
            </a:p>
            <a:p>
              <a:pPr marL="285750" indent="-285750">
                <a:buFont typeface="Arial" panose="020B0604020202020204" pitchFamily="34" charset="0"/>
                <a:buChar char="•"/>
              </a:pPr>
              <a:r>
                <a:rPr lang="en-US" sz="1400" dirty="0"/>
                <a:t>Type of aircraft</a:t>
              </a:r>
            </a:p>
            <a:p>
              <a:pPr marL="285750" indent="-285750">
                <a:buFont typeface="Arial" panose="020B0604020202020204" pitchFamily="34" charset="0"/>
                <a:buChar char="•"/>
              </a:pPr>
              <a:r>
                <a:rPr lang="en-US" sz="1400" dirty="0"/>
                <a:t>Start times of the aircraft</a:t>
              </a:r>
            </a:p>
            <a:p>
              <a:pPr marL="285750" indent="-285750">
                <a:buFont typeface="Arial" panose="020B0604020202020204" pitchFamily="34" charset="0"/>
                <a:buChar char="•"/>
              </a:pPr>
              <a:r>
                <a:rPr lang="en-US" sz="1400" dirty="0"/>
                <a:t>Separation between aircraft</a:t>
              </a:r>
            </a:p>
            <a:p>
              <a:pPr marL="285750" indent="-285750">
                <a:buFont typeface="Arial" panose="020B0604020202020204" pitchFamily="34" charset="0"/>
                <a:buChar char="•"/>
              </a:pPr>
              <a:r>
                <a:rPr lang="en-US" sz="1400" dirty="0"/>
                <a:t>Airways</a:t>
              </a:r>
            </a:p>
            <a:p>
              <a:pPr marL="285750" indent="-285750">
                <a:buFont typeface="Arial" panose="020B0604020202020204" pitchFamily="34" charset="0"/>
                <a:buChar char="•"/>
              </a:pPr>
              <a:r>
                <a:rPr lang="en-US" sz="1400" dirty="0"/>
                <a:t>Initial and final flight levels of the aircraft</a:t>
              </a:r>
            </a:p>
          </p:txBody>
        </p:sp>
      </p:grpSp>
    </p:spTree>
    <p:extLst>
      <p:ext uri="{BB962C8B-B14F-4D97-AF65-F5344CB8AC3E}">
        <p14:creationId xmlns:p14="http://schemas.microsoft.com/office/powerpoint/2010/main" val="341227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E5DD0-B5FE-F5C3-D41F-302977BB1D04}"/>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7DAF3B29-CCBE-8B6A-81AB-D0B7C1839CE0}"/>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19746BB8-5472-7F29-9483-BDA070F8A98F}"/>
              </a:ext>
            </a:extLst>
          </p:cNvPr>
          <p:cNvSpPr>
            <a:spLocks noGrp="1"/>
          </p:cNvSpPr>
          <p:nvPr>
            <p:ph type="title"/>
          </p:nvPr>
        </p:nvSpPr>
        <p:spPr>
          <a:xfrm>
            <a:off x="914401" y="154264"/>
            <a:ext cx="5181600" cy="533673"/>
          </a:xfrm>
          <a:solidFill>
            <a:schemeClr val="bg1"/>
          </a:solidFill>
        </p:spPr>
        <p:txBody>
          <a:bodyPr/>
          <a:lstStyle/>
          <a:p>
            <a:r>
              <a:rPr lang="en-US" dirty="0"/>
              <a:t>EXPERIMENTAL DESIGN</a:t>
            </a:r>
          </a:p>
        </p:txBody>
      </p:sp>
      <p:sp>
        <p:nvSpPr>
          <p:cNvPr id="3" name="Slide Number Placeholder 2">
            <a:extLst>
              <a:ext uri="{FF2B5EF4-FFF2-40B4-BE49-F238E27FC236}">
                <a16:creationId xmlns:a16="http://schemas.microsoft.com/office/drawing/2014/main" id="{0BE74EC1-6976-16DD-DA2D-6B82AF271240}"/>
              </a:ext>
            </a:extLst>
          </p:cNvPr>
          <p:cNvSpPr>
            <a:spLocks noGrp="1"/>
          </p:cNvSpPr>
          <p:nvPr>
            <p:ph type="sldNum" sz="quarter" idx="12"/>
          </p:nvPr>
        </p:nvSpPr>
        <p:spPr>
          <a:xfrm>
            <a:off x="5883275" y="6492875"/>
            <a:ext cx="425450" cy="365125"/>
          </a:xfrm>
        </p:spPr>
        <p:txBody>
          <a:bodyPr/>
          <a:lstStyle/>
          <a:p>
            <a:fld id="{87CEEBE6-EB9D-4758-B612-C84C40B14548}" type="slidenum">
              <a:rPr lang="en-SG" smtClean="0"/>
              <a:pPr/>
              <a:t>13</a:t>
            </a:fld>
            <a:endParaRPr lang="en-SG" dirty="0"/>
          </a:p>
        </p:txBody>
      </p:sp>
      <p:sp>
        <p:nvSpPr>
          <p:cNvPr id="6" name="Oval 5">
            <a:extLst>
              <a:ext uri="{FF2B5EF4-FFF2-40B4-BE49-F238E27FC236}">
                <a16:creationId xmlns:a16="http://schemas.microsoft.com/office/drawing/2014/main" id="{4DE47212-4D64-D392-9C9B-92F20996D410}"/>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p>
        </p:txBody>
      </p:sp>
      <p:sp>
        <p:nvSpPr>
          <p:cNvPr id="15" name="Title 1">
            <a:extLst>
              <a:ext uri="{FF2B5EF4-FFF2-40B4-BE49-F238E27FC236}">
                <a16:creationId xmlns:a16="http://schemas.microsoft.com/office/drawing/2014/main" id="{A5722983-8619-DA60-07B4-D24A046D5E16}"/>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Data Preparation for RAG</a:t>
            </a:r>
          </a:p>
        </p:txBody>
      </p:sp>
      <p:pic>
        <p:nvPicPr>
          <p:cNvPr id="9" name="Picture 8">
            <a:extLst>
              <a:ext uri="{FF2B5EF4-FFF2-40B4-BE49-F238E27FC236}">
                <a16:creationId xmlns:a16="http://schemas.microsoft.com/office/drawing/2014/main" id="{19869A36-CF57-F5A5-9340-7D5BC4C394C4}"/>
              </a:ext>
            </a:extLst>
          </p:cNvPr>
          <p:cNvPicPr>
            <a:picLocks noChangeAspect="1"/>
          </p:cNvPicPr>
          <p:nvPr/>
        </p:nvPicPr>
        <p:blipFill>
          <a:blip r:embed="rId3"/>
          <a:stretch>
            <a:fillRect/>
          </a:stretch>
        </p:blipFill>
        <p:spPr>
          <a:xfrm>
            <a:off x="1263475" y="3429001"/>
            <a:ext cx="4072758" cy="2366478"/>
          </a:xfrm>
          <a:prstGeom prst="rect">
            <a:avLst/>
          </a:prstGeom>
        </p:spPr>
      </p:pic>
      <p:sp>
        <p:nvSpPr>
          <p:cNvPr id="10" name="Content Placeholder 3">
            <a:extLst>
              <a:ext uri="{FF2B5EF4-FFF2-40B4-BE49-F238E27FC236}">
                <a16:creationId xmlns:a16="http://schemas.microsoft.com/office/drawing/2014/main" id="{0A75ECE6-95D1-1F96-8250-4E62DD9188C0}"/>
              </a:ext>
            </a:extLst>
          </p:cNvPr>
          <p:cNvSpPr txBox="1">
            <a:spLocks/>
          </p:cNvSpPr>
          <p:nvPr/>
        </p:nvSpPr>
        <p:spPr>
          <a:xfrm>
            <a:off x="7197569" y="1546579"/>
            <a:ext cx="4072758" cy="4015262"/>
          </a:xfrm>
          <a:prstGeom prst="rect">
            <a:avLst/>
          </a:prstGeom>
          <a:solidFill>
            <a:schemeClr val="bg1">
              <a:lumMod val="95000"/>
            </a:schemeClr>
          </a:solidFill>
          <a:effectLst>
            <a:softEdge rad="12700"/>
          </a:effectLst>
        </p:spPr>
        <p:txBody>
          <a:bodyPr vert="horz" lIns="72000" tIns="72000" rIns="0" bIns="0" rtlCol="0">
            <a:normAutofit lnSpcReduction="10000"/>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Font typeface="Arial" panose="020B0604020202020204" pitchFamily="34" charset="0"/>
              <a:buNone/>
            </a:pPr>
            <a:r>
              <a:rPr lang="en-US" sz="1050" dirty="0">
                <a:latin typeface="Aptos" panose="020B0004020202020204" pitchFamily="34" charset="0"/>
              </a:rPr>
              <a:t>1. Airway M758</a:t>
            </a:r>
          </a:p>
          <a:p>
            <a:pPr marL="0" indent="0">
              <a:buFont typeface="Arial" panose="020B0604020202020204" pitchFamily="34" charset="0"/>
              <a:buNone/>
            </a:pPr>
            <a:r>
              <a:rPr lang="en-US" sz="1050" dirty="0">
                <a:latin typeface="Aptos" panose="020B0004020202020204" pitchFamily="34" charset="0"/>
              </a:rPr>
              <a:t>{</a:t>
            </a:r>
          </a:p>
          <a:p>
            <a:pPr marL="0" indent="0">
              <a:buFont typeface="Arial" panose="020B0604020202020204" pitchFamily="34" charset="0"/>
              <a:buNone/>
            </a:pPr>
            <a:r>
              <a:rPr lang="en-US" sz="1050" dirty="0">
                <a:latin typeface="Aptos" panose="020B0004020202020204" pitchFamily="34" charset="0"/>
              </a:rPr>
              <a:t>    "time": "Initialization time of aircraft after simulation start in seconds",</a:t>
            </a:r>
          </a:p>
          <a:p>
            <a:pPr marL="0" indent="0">
              <a:buFont typeface="Arial" panose="020B0604020202020204" pitchFamily="34" charset="0"/>
              <a:buNone/>
            </a:pPr>
            <a:r>
              <a:rPr lang="en-US" sz="1050" dirty="0">
                <a:latin typeface="Aptos" panose="020B0004020202020204" pitchFamily="34" charset="0"/>
              </a:rPr>
              <a:t>    "type": "A320",</a:t>
            </a:r>
          </a:p>
          <a:p>
            <a:pPr marL="0" indent="0">
              <a:buFont typeface="Arial" panose="020B0604020202020204" pitchFamily="34" charset="0"/>
              <a:buNone/>
            </a:pPr>
            <a:endParaRPr lang="en-US" sz="1050" dirty="0">
              <a:latin typeface="Aptos" panose="020B0004020202020204" pitchFamily="34" charset="0"/>
            </a:endParaRPr>
          </a:p>
          <a:p>
            <a:pPr marL="0" indent="0">
              <a:buFont typeface="Arial" panose="020B0604020202020204" pitchFamily="34" charset="0"/>
              <a:buNone/>
            </a:pPr>
            <a:r>
              <a:rPr lang="en-US" sz="1050" dirty="0">
                <a:latin typeface="Aptos" panose="020B0004020202020204" pitchFamily="34" charset="0"/>
              </a:rPr>
              <a:t>    "departure": {</a:t>
            </a:r>
          </a:p>
          <a:p>
            <a:pPr marL="0" indent="0">
              <a:buFont typeface="Arial" panose="020B0604020202020204" pitchFamily="34" charset="0"/>
              <a:buNone/>
            </a:pPr>
            <a:r>
              <a:rPr lang="en-US" sz="1050" dirty="0">
                <a:latin typeface="Aptos" panose="020B0004020202020204" pitchFamily="34" charset="0"/>
              </a:rPr>
              <a:t>        "af": "WMKK"</a:t>
            </a:r>
          </a:p>
          <a:p>
            <a:pPr marL="0" indent="0">
              <a:buFont typeface="Arial" panose="020B0604020202020204" pitchFamily="34" charset="0"/>
              <a:buNone/>
            </a:pPr>
            <a:r>
              <a:rPr lang="en-US" sz="1050" dirty="0">
                <a:latin typeface="Aptos" panose="020B0004020202020204" pitchFamily="34" charset="0"/>
              </a:rPr>
              <a:t>    },</a:t>
            </a:r>
          </a:p>
          <a:p>
            <a:pPr marL="0" indent="0">
              <a:buFont typeface="Arial" panose="020B0604020202020204" pitchFamily="34" charset="0"/>
              <a:buNone/>
            </a:pPr>
            <a:r>
              <a:rPr lang="en-US" sz="1050" dirty="0">
                <a:latin typeface="Aptos" panose="020B0004020202020204" pitchFamily="34" charset="0"/>
              </a:rPr>
              <a:t>    "initial_position": {</a:t>
            </a:r>
          </a:p>
          <a:p>
            <a:pPr marL="0" indent="0">
              <a:buFont typeface="Arial" panose="020B0604020202020204" pitchFamily="34" charset="0"/>
              <a:buNone/>
            </a:pPr>
            <a:r>
              <a:rPr lang="en-US" sz="1050" dirty="0">
                <a:latin typeface="Aptos" panose="020B0004020202020204" pitchFamily="34" charset="0"/>
              </a:rPr>
              <a:t>        "latitude": "032432.00N ",</a:t>
            </a:r>
          </a:p>
          <a:p>
            <a:pPr marL="0" indent="0">
              <a:buFont typeface="Arial" panose="020B0604020202020204" pitchFamily="34" charset="0"/>
              <a:buNone/>
            </a:pPr>
            <a:r>
              <a:rPr lang="en-US" sz="1050" dirty="0">
                <a:latin typeface="Aptos" panose="020B0004020202020204" pitchFamily="34" charset="0"/>
              </a:rPr>
              <a:t>        "longitude": "1035544.00E ",</a:t>
            </a:r>
          </a:p>
          <a:p>
            <a:pPr marL="0" indent="0">
              <a:buFont typeface="Arial" panose="020B0604020202020204" pitchFamily="34" charset="0"/>
              <a:buNone/>
            </a:pPr>
            <a:r>
              <a:rPr lang="en-US" sz="1050" dirty="0">
                <a:latin typeface="Aptos" panose="020B0004020202020204" pitchFamily="34" charset="0"/>
              </a:rPr>
              <a:t>        "altitude": "FL370",</a:t>
            </a:r>
          </a:p>
          <a:p>
            <a:pPr marL="0" indent="0">
              <a:buFont typeface="Arial" panose="020B0604020202020204" pitchFamily="34" charset="0"/>
              <a:buNone/>
            </a:pPr>
            <a:r>
              <a:rPr lang="en-US" sz="1050" dirty="0">
                <a:latin typeface="Aptos" panose="020B0004020202020204" pitchFamily="34" charset="0"/>
              </a:rPr>
              <a:t>        "heading": "87.11"</a:t>
            </a:r>
          </a:p>
          <a:p>
            <a:pPr marL="0" indent="0">
              <a:buFont typeface="Arial" panose="020B0604020202020204" pitchFamily="34" charset="0"/>
              <a:buNone/>
            </a:pPr>
            <a:r>
              <a:rPr lang="en-US" sz="1050" dirty="0">
                <a:latin typeface="Aptos" panose="020B0004020202020204" pitchFamily="34" charset="0"/>
              </a:rPr>
              <a:t>    },</a:t>
            </a:r>
          </a:p>
          <a:p>
            <a:pPr marL="0" indent="0">
              <a:buFont typeface="Arial" panose="020B0604020202020204" pitchFamily="34" charset="0"/>
              <a:buNone/>
            </a:pPr>
            <a:r>
              <a:rPr lang="en-US" sz="1050" dirty="0">
                <a:latin typeface="Aptos" panose="020B0004020202020204" pitchFamily="34" charset="0"/>
              </a:rPr>
              <a:t>    "air_route": [ "IDSEL", "URIGO", "VISAT", "MABAL", "ELGOR", "OPULA", "LUSMO" ],</a:t>
            </a:r>
          </a:p>
          <a:p>
            <a:pPr marL="0" indent="0">
              <a:buFont typeface="Arial" panose="020B0604020202020204" pitchFamily="34" charset="0"/>
              <a:buNone/>
            </a:pPr>
            <a:endParaRPr lang="en-US" sz="1050" dirty="0">
              <a:latin typeface="Aptos" panose="020B0004020202020204" pitchFamily="34" charset="0"/>
            </a:endParaRPr>
          </a:p>
          <a:p>
            <a:pPr marL="0" indent="0">
              <a:buFont typeface="Arial" panose="020B0604020202020204" pitchFamily="34" charset="0"/>
              <a:buNone/>
            </a:pPr>
            <a:r>
              <a:rPr lang="en-US" sz="1050" dirty="0">
                <a:latin typeface="Aptos" panose="020B0004020202020204" pitchFamily="34" charset="0"/>
              </a:rPr>
              <a:t>    "destination": {</a:t>
            </a:r>
          </a:p>
          <a:p>
            <a:pPr marL="0" indent="0">
              <a:buFont typeface="Arial" panose="020B0604020202020204" pitchFamily="34" charset="0"/>
              <a:buNone/>
            </a:pPr>
            <a:r>
              <a:rPr lang="en-US" sz="1050" dirty="0">
                <a:latin typeface="Aptos" panose="020B0004020202020204" pitchFamily="34" charset="0"/>
              </a:rPr>
              <a:t>        "af": "WBKK"</a:t>
            </a:r>
          </a:p>
          <a:p>
            <a:pPr marL="0" indent="0">
              <a:buFont typeface="Arial" panose="020B0604020202020204" pitchFamily="34" charset="0"/>
              <a:buNone/>
            </a:pPr>
            <a:r>
              <a:rPr lang="en-US" sz="1050" dirty="0">
                <a:latin typeface="Aptos" panose="020B0004020202020204" pitchFamily="34" charset="0"/>
              </a:rPr>
              <a:t>    }</a:t>
            </a:r>
          </a:p>
          <a:p>
            <a:pPr marL="0" indent="0">
              <a:buFont typeface="Arial" panose="020B0604020202020204" pitchFamily="34" charset="0"/>
              <a:buNone/>
            </a:pPr>
            <a:r>
              <a:rPr lang="en-US" sz="1050" dirty="0">
                <a:latin typeface="Aptos" panose="020B0004020202020204" pitchFamily="34" charset="0"/>
              </a:rPr>
              <a:t>}</a:t>
            </a:r>
          </a:p>
        </p:txBody>
      </p:sp>
      <p:sp>
        <p:nvSpPr>
          <p:cNvPr id="7" name="TextBox 6">
            <a:extLst>
              <a:ext uri="{FF2B5EF4-FFF2-40B4-BE49-F238E27FC236}">
                <a16:creationId xmlns:a16="http://schemas.microsoft.com/office/drawing/2014/main" id="{33105637-8E3C-D58E-FDA1-4835D8204D99}"/>
              </a:ext>
            </a:extLst>
          </p:cNvPr>
          <p:cNvSpPr txBox="1"/>
          <p:nvPr/>
        </p:nvSpPr>
        <p:spPr>
          <a:xfrm>
            <a:off x="1319919" y="5736586"/>
            <a:ext cx="4072758" cy="430887"/>
          </a:xfrm>
          <a:prstGeom prst="rect">
            <a:avLst/>
          </a:prstGeom>
          <a:noFill/>
        </p:spPr>
        <p:txBody>
          <a:bodyPr wrap="square">
            <a:spAutoFit/>
          </a:bodyPr>
          <a:lstStyle/>
          <a:p>
            <a:pPr>
              <a:buNone/>
            </a:pPr>
            <a:r>
              <a:rPr lang="en-SG" sz="1100" i="1" dirty="0">
                <a:effectLst/>
              </a:rPr>
              <a:t>Figure </a:t>
            </a:r>
            <a:r>
              <a:rPr lang="en-SG" sz="1100" i="1" dirty="0"/>
              <a:t>7</a:t>
            </a:r>
            <a:r>
              <a:rPr lang="en-SG" sz="1100" i="1" dirty="0">
                <a:effectLst/>
              </a:rPr>
              <a:t>: Sector 6 and the corresponding airways that were</a:t>
            </a:r>
            <a:r>
              <a:rPr lang="en-SG" sz="1100" dirty="0"/>
              <a:t> </a:t>
            </a:r>
            <a:r>
              <a:rPr lang="en-SG" sz="1100" i="1" dirty="0">
                <a:effectLst/>
              </a:rPr>
              <a:t>included in the RAG document. The arrows indicate the</a:t>
            </a:r>
            <a:r>
              <a:rPr lang="en-SG" sz="1100" dirty="0"/>
              <a:t> </a:t>
            </a:r>
            <a:r>
              <a:rPr lang="en-SG" sz="1100" i="1" dirty="0">
                <a:effectLst/>
              </a:rPr>
              <a:t>airway direction.</a:t>
            </a:r>
            <a:endParaRPr lang="en-SG" sz="1100" dirty="0">
              <a:effectLst/>
            </a:endParaRPr>
          </a:p>
        </p:txBody>
      </p:sp>
      <p:sp>
        <p:nvSpPr>
          <p:cNvPr id="12" name="TextBox 11">
            <a:extLst>
              <a:ext uri="{FF2B5EF4-FFF2-40B4-BE49-F238E27FC236}">
                <a16:creationId xmlns:a16="http://schemas.microsoft.com/office/drawing/2014/main" id="{8EDF973D-3B8B-4966-657D-948A49CA5324}"/>
              </a:ext>
            </a:extLst>
          </p:cNvPr>
          <p:cNvSpPr txBox="1"/>
          <p:nvPr/>
        </p:nvSpPr>
        <p:spPr>
          <a:xfrm>
            <a:off x="7353036" y="5549258"/>
            <a:ext cx="3868119" cy="430887"/>
          </a:xfrm>
          <a:prstGeom prst="rect">
            <a:avLst/>
          </a:prstGeom>
          <a:noFill/>
        </p:spPr>
        <p:txBody>
          <a:bodyPr wrap="square">
            <a:spAutoFit/>
          </a:bodyPr>
          <a:lstStyle/>
          <a:p>
            <a:pPr>
              <a:buNone/>
            </a:pPr>
            <a:r>
              <a:rPr lang="en-SG" sz="1100" i="1" dirty="0">
                <a:effectLst/>
              </a:rPr>
              <a:t>Figure 8: Information of Airway M758 as in the document used in RAG.</a:t>
            </a:r>
            <a:endParaRPr lang="en-SG" sz="1100" dirty="0">
              <a:effectLst/>
            </a:endParaRPr>
          </a:p>
        </p:txBody>
      </p:sp>
      <p:grpSp>
        <p:nvGrpSpPr>
          <p:cNvPr id="18" name="Group 17">
            <a:extLst>
              <a:ext uri="{FF2B5EF4-FFF2-40B4-BE49-F238E27FC236}">
                <a16:creationId xmlns:a16="http://schemas.microsoft.com/office/drawing/2014/main" id="{B3CC6130-018D-4FB3-6FC0-6A3B0CE6CCB8}"/>
              </a:ext>
            </a:extLst>
          </p:cNvPr>
          <p:cNvGrpSpPr/>
          <p:nvPr/>
        </p:nvGrpSpPr>
        <p:grpSpPr>
          <a:xfrm>
            <a:off x="913969" y="1337441"/>
            <a:ext cx="5017961" cy="1596303"/>
            <a:chOff x="1078039" y="3421608"/>
            <a:chExt cx="5017961" cy="1596303"/>
          </a:xfrm>
        </p:grpSpPr>
        <p:sp>
          <p:nvSpPr>
            <p:cNvPr id="16" name="Rectangle 15">
              <a:extLst>
                <a:ext uri="{FF2B5EF4-FFF2-40B4-BE49-F238E27FC236}">
                  <a16:creationId xmlns:a16="http://schemas.microsoft.com/office/drawing/2014/main" id="{548A4182-0203-C299-0B88-E73A7B4685F6}"/>
                </a:ext>
              </a:extLst>
            </p:cNvPr>
            <p:cNvSpPr/>
            <p:nvPr/>
          </p:nvSpPr>
          <p:spPr>
            <a:xfrm>
              <a:off x="1078039" y="3421608"/>
              <a:ext cx="5017961" cy="1596303"/>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G" dirty="0"/>
            </a:p>
          </p:txBody>
        </p:sp>
        <p:sp>
          <p:nvSpPr>
            <p:cNvPr id="17" name="TextBox 16">
              <a:extLst>
                <a:ext uri="{FF2B5EF4-FFF2-40B4-BE49-F238E27FC236}">
                  <a16:creationId xmlns:a16="http://schemas.microsoft.com/office/drawing/2014/main" id="{A310A18D-FDCB-97CE-BD3C-871388697589}"/>
                </a:ext>
              </a:extLst>
            </p:cNvPr>
            <p:cNvSpPr txBox="1"/>
            <p:nvPr/>
          </p:nvSpPr>
          <p:spPr>
            <a:xfrm>
              <a:off x="1085743" y="3476094"/>
              <a:ext cx="4797532" cy="1384995"/>
            </a:xfrm>
            <a:prstGeom prst="rect">
              <a:avLst/>
            </a:prstGeom>
            <a:noFill/>
          </p:spPr>
          <p:txBody>
            <a:bodyPr wrap="none" rtlCol="0">
              <a:spAutoFit/>
            </a:bodyPr>
            <a:lstStyle/>
            <a:p>
              <a:r>
                <a:rPr lang="en-US" sz="1400" b="1" dirty="0"/>
                <a:t>Information in the RAG document:</a:t>
              </a:r>
            </a:p>
            <a:p>
              <a:pPr marL="285750" indent="-285750">
                <a:buFont typeface="Arial" panose="020B0604020202020204" pitchFamily="34" charset="0"/>
                <a:buChar char="•"/>
              </a:pPr>
              <a:r>
                <a:rPr lang="en-US" sz="1400" dirty="0"/>
                <a:t>Airway information in the concerned sector</a:t>
              </a:r>
            </a:p>
            <a:p>
              <a:pPr marL="285750" indent="-285750">
                <a:buFont typeface="Arial" panose="020B0604020202020204" pitchFamily="34" charset="0"/>
                <a:buChar char="•"/>
              </a:pPr>
              <a:r>
                <a:rPr lang="en-US" sz="1400" dirty="0"/>
                <a:t>Initial positions (spawn points) and headings of the aircraft </a:t>
              </a:r>
            </a:p>
            <a:p>
              <a:pPr marL="285750" indent="-285750">
                <a:buFont typeface="Arial" panose="020B0604020202020204" pitchFamily="34" charset="0"/>
                <a:buChar char="•"/>
              </a:pPr>
              <a:r>
                <a:rPr lang="en-US" sz="1400" dirty="0"/>
                <a:t>Origin/destination airport  pairs.</a:t>
              </a:r>
            </a:p>
            <a:p>
              <a:pPr marL="285750" indent="-285750">
                <a:buFont typeface="Arial" panose="020B0604020202020204" pitchFamily="34" charset="0"/>
                <a:buChar char="•"/>
              </a:pPr>
              <a:r>
                <a:rPr lang="en-US" sz="1400" dirty="0"/>
                <a:t>List of waypoints and their coordinates.</a:t>
              </a:r>
            </a:p>
            <a:p>
              <a:pPr marL="285750" indent="-285750">
                <a:buFont typeface="Arial" panose="020B0604020202020204" pitchFamily="34" charset="0"/>
                <a:buChar char="•"/>
              </a:pPr>
              <a:r>
                <a:rPr lang="en-US" sz="1400" dirty="0"/>
                <a:t>Initial and final flight levels of the aircraft</a:t>
              </a:r>
            </a:p>
          </p:txBody>
        </p:sp>
      </p:grpSp>
    </p:spTree>
    <p:extLst>
      <p:ext uri="{BB962C8B-B14F-4D97-AF65-F5344CB8AC3E}">
        <p14:creationId xmlns:p14="http://schemas.microsoft.com/office/powerpoint/2010/main" val="1417401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74593-D2CB-1350-A37C-E1F20D626493}"/>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A00BD2BE-5814-6EAC-4EEA-47D7D043D4D1}"/>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068F4DDE-C84C-A490-6AE4-ADF028FEEB87}"/>
              </a:ext>
            </a:extLst>
          </p:cNvPr>
          <p:cNvSpPr>
            <a:spLocks noGrp="1"/>
          </p:cNvSpPr>
          <p:nvPr>
            <p:ph type="title"/>
          </p:nvPr>
        </p:nvSpPr>
        <p:spPr>
          <a:xfrm>
            <a:off x="914401" y="154264"/>
            <a:ext cx="5181600" cy="533673"/>
          </a:xfrm>
          <a:solidFill>
            <a:schemeClr val="bg1"/>
          </a:solidFill>
        </p:spPr>
        <p:txBody>
          <a:bodyPr/>
          <a:lstStyle/>
          <a:p>
            <a:r>
              <a:rPr lang="en-US" dirty="0"/>
              <a:t>EXPERIMENTAL DESIGN</a:t>
            </a:r>
          </a:p>
        </p:txBody>
      </p:sp>
      <p:sp>
        <p:nvSpPr>
          <p:cNvPr id="3" name="Slide Number Placeholder 2">
            <a:extLst>
              <a:ext uri="{FF2B5EF4-FFF2-40B4-BE49-F238E27FC236}">
                <a16:creationId xmlns:a16="http://schemas.microsoft.com/office/drawing/2014/main" id="{1F73EE1A-5E12-2397-9F70-401C96F05118}"/>
              </a:ext>
            </a:extLst>
          </p:cNvPr>
          <p:cNvSpPr>
            <a:spLocks noGrp="1"/>
          </p:cNvSpPr>
          <p:nvPr>
            <p:ph type="sldNum" sz="quarter" idx="12"/>
          </p:nvPr>
        </p:nvSpPr>
        <p:spPr/>
        <p:txBody>
          <a:bodyPr/>
          <a:lstStyle/>
          <a:p>
            <a:fld id="{87CEEBE6-EB9D-4758-B612-C84C40B14548}" type="slidenum">
              <a:rPr lang="en-SG" smtClean="0"/>
              <a:pPr/>
              <a:t>14</a:t>
            </a:fld>
            <a:endParaRPr lang="en-SG" dirty="0"/>
          </a:p>
        </p:txBody>
      </p:sp>
      <p:sp>
        <p:nvSpPr>
          <p:cNvPr id="6" name="Oval 5">
            <a:extLst>
              <a:ext uri="{FF2B5EF4-FFF2-40B4-BE49-F238E27FC236}">
                <a16:creationId xmlns:a16="http://schemas.microsoft.com/office/drawing/2014/main" id="{57397347-BBAC-51A7-5E05-3C701465F522}"/>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p>
        </p:txBody>
      </p:sp>
      <p:sp>
        <p:nvSpPr>
          <p:cNvPr id="15" name="Title 1">
            <a:extLst>
              <a:ext uri="{FF2B5EF4-FFF2-40B4-BE49-F238E27FC236}">
                <a16:creationId xmlns:a16="http://schemas.microsoft.com/office/drawing/2014/main" id="{65270239-9ACD-B169-37B1-E125DE324992}"/>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Visual Interface</a:t>
            </a:r>
          </a:p>
        </p:txBody>
      </p:sp>
      <p:pic>
        <p:nvPicPr>
          <p:cNvPr id="7" name="Picture 6">
            <a:extLst>
              <a:ext uri="{FF2B5EF4-FFF2-40B4-BE49-F238E27FC236}">
                <a16:creationId xmlns:a16="http://schemas.microsoft.com/office/drawing/2014/main" id="{7250D9C1-3615-70A8-460F-F35F499EDE9B}"/>
              </a:ext>
            </a:extLst>
          </p:cNvPr>
          <p:cNvPicPr>
            <a:picLocks noChangeAspect="1"/>
          </p:cNvPicPr>
          <p:nvPr/>
        </p:nvPicPr>
        <p:blipFill>
          <a:blip r:embed="rId2"/>
          <a:srcRect t="5089"/>
          <a:stretch/>
        </p:blipFill>
        <p:spPr>
          <a:xfrm>
            <a:off x="913969" y="1288758"/>
            <a:ext cx="8440682" cy="4557851"/>
          </a:xfrm>
          <a:prstGeom prst="rect">
            <a:avLst/>
          </a:prstGeom>
        </p:spPr>
      </p:pic>
      <p:sp>
        <p:nvSpPr>
          <p:cNvPr id="8" name="TextBox 7">
            <a:extLst>
              <a:ext uri="{FF2B5EF4-FFF2-40B4-BE49-F238E27FC236}">
                <a16:creationId xmlns:a16="http://schemas.microsoft.com/office/drawing/2014/main" id="{8632FA27-FC42-4872-BD1B-6C26540D8311}"/>
              </a:ext>
            </a:extLst>
          </p:cNvPr>
          <p:cNvSpPr txBox="1"/>
          <p:nvPr/>
        </p:nvSpPr>
        <p:spPr>
          <a:xfrm>
            <a:off x="9716654" y="1879886"/>
            <a:ext cx="1736437" cy="3416320"/>
          </a:xfrm>
          <a:prstGeom prst="rect">
            <a:avLst/>
          </a:prstGeom>
          <a:noFill/>
        </p:spPr>
        <p:txBody>
          <a:bodyPr wrap="square" rtlCol="0">
            <a:spAutoFit/>
          </a:bodyPr>
          <a:lstStyle/>
          <a:p>
            <a:pPr marL="285750" indent="-285750">
              <a:buFont typeface="Wingdings" panose="05000000000000000000" pitchFamily="2" charset="2"/>
              <a:buChar char="ü"/>
            </a:pPr>
            <a:r>
              <a:rPr lang="en-US" b="1" dirty="0">
                <a:solidFill>
                  <a:srgbClr val="00B050"/>
                </a:solidFill>
              </a:rPr>
              <a:t>Upload and view the document</a:t>
            </a:r>
          </a:p>
          <a:p>
            <a:pPr marL="285750" indent="-285750">
              <a:buFont typeface="Wingdings" panose="05000000000000000000" pitchFamily="2" charset="2"/>
              <a:buChar char="ü"/>
            </a:pPr>
            <a:endParaRPr lang="en-US" b="1" dirty="0">
              <a:solidFill>
                <a:srgbClr val="00B050"/>
              </a:solidFill>
            </a:endParaRPr>
          </a:p>
          <a:p>
            <a:pPr marL="285750" indent="-285750">
              <a:buFont typeface="Wingdings" panose="05000000000000000000" pitchFamily="2" charset="2"/>
              <a:buChar char="ü"/>
            </a:pPr>
            <a:r>
              <a:rPr lang="en-US" b="1" dirty="0">
                <a:solidFill>
                  <a:srgbClr val="00B050"/>
                </a:solidFill>
              </a:rPr>
              <a:t>Model Selection</a:t>
            </a:r>
          </a:p>
          <a:p>
            <a:pPr marL="285750" indent="-285750">
              <a:buFont typeface="Wingdings" panose="05000000000000000000" pitchFamily="2" charset="2"/>
              <a:buChar char="ü"/>
            </a:pPr>
            <a:endParaRPr lang="en-US" b="1" dirty="0">
              <a:solidFill>
                <a:srgbClr val="00B050"/>
              </a:solidFill>
            </a:endParaRPr>
          </a:p>
          <a:p>
            <a:pPr marL="285750" indent="-285750">
              <a:buFont typeface="Wingdings" panose="05000000000000000000" pitchFamily="2" charset="2"/>
              <a:buChar char="ü"/>
            </a:pPr>
            <a:r>
              <a:rPr lang="en-US" b="1" dirty="0">
                <a:solidFill>
                  <a:srgbClr val="00B050"/>
                </a:solidFill>
              </a:rPr>
              <a:t>Chat History</a:t>
            </a:r>
          </a:p>
          <a:p>
            <a:pPr marL="285750" indent="-285750">
              <a:buFont typeface="Wingdings" panose="05000000000000000000" pitchFamily="2" charset="2"/>
              <a:buChar char="ü"/>
            </a:pPr>
            <a:endParaRPr lang="en-US" b="1" dirty="0">
              <a:solidFill>
                <a:srgbClr val="00B050"/>
              </a:solidFill>
            </a:endParaRPr>
          </a:p>
          <a:p>
            <a:pPr marL="285750" indent="-285750">
              <a:buFont typeface="Wingdings" panose="05000000000000000000" pitchFamily="2" charset="2"/>
              <a:buChar char="ü"/>
            </a:pPr>
            <a:r>
              <a:rPr lang="en-US" b="1" dirty="0">
                <a:solidFill>
                  <a:srgbClr val="00B050"/>
                </a:solidFill>
              </a:rPr>
              <a:t>Output file view and download</a:t>
            </a:r>
            <a:endParaRPr lang="en-SG" b="1" dirty="0">
              <a:solidFill>
                <a:srgbClr val="00B050"/>
              </a:solidFill>
            </a:endParaRPr>
          </a:p>
        </p:txBody>
      </p:sp>
      <p:sp>
        <p:nvSpPr>
          <p:cNvPr id="9" name="TextBox 8">
            <a:extLst>
              <a:ext uri="{FF2B5EF4-FFF2-40B4-BE49-F238E27FC236}">
                <a16:creationId xmlns:a16="http://schemas.microsoft.com/office/drawing/2014/main" id="{BDBB8E0B-2FEB-73AF-D308-AA65A2E5537F}"/>
              </a:ext>
            </a:extLst>
          </p:cNvPr>
          <p:cNvSpPr txBox="1"/>
          <p:nvPr/>
        </p:nvSpPr>
        <p:spPr>
          <a:xfrm>
            <a:off x="1639712" y="5846609"/>
            <a:ext cx="7645400" cy="430887"/>
          </a:xfrm>
          <a:prstGeom prst="rect">
            <a:avLst/>
          </a:prstGeom>
          <a:noFill/>
        </p:spPr>
        <p:txBody>
          <a:bodyPr wrap="square">
            <a:spAutoFit/>
          </a:bodyPr>
          <a:lstStyle/>
          <a:p>
            <a:pPr>
              <a:buNone/>
            </a:pPr>
            <a:r>
              <a:rPr lang="en-SG" sz="1100" i="1" dirty="0">
                <a:effectLst/>
              </a:rPr>
              <a:t>Figure 9: An interactive interface developed to enable seamless user interaction with the scenario generation model. The interface</a:t>
            </a:r>
            <a:endParaRPr lang="en-SG" sz="1100" dirty="0">
              <a:effectLst/>
            </a:endParaRPr>
          </a:p>
          <a:p>
            <a:r>
              <a:rPr lang="en-SG" sz="1100" i="1" dirty="0">
                <a:effectLst/>
              </a:rPr>
              <a:t>allows for document upload, model selection, prompt input, RAG data and chat history visualization and output file download.</a:t>
            </a:r>
            <a:endParaRPr lang="en-SG" sz="1100" dirty="0">
              <a:effectLst/>
            </a:endParaRPr>
          </a:p>
        </p:txBody>
      </p:sp>
    </p:spTree>
    <p:extLst>
      <p:ext uri="{BB962C8B-B14F-4D97-AF65-F5344CB8AC3E}">
        <p14:creationId xmlns:p14="http://schemas.microsoft.com/office/powerpoint/2010/main" val="476237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683D9-DCF6-8FA3-F26E-219650068924}"/>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D67764-65F1-D66C-4090-72BE36723827}"/>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1D145E24-B9D8-7CAD-7E51-9E2036D13A3B}"/>
              </a:ext>
            </a:extLst>
          </p:cNvPr>
          <p:cNvSpPr>
            <a:spLocks noGrp="1"/>
          </p:cNvSpPr>
          <p:nvPr>
            <p:ph type="title"/>
          </p:nvPr>
        </p:nvSpPr>
        <p:spPr>
          <a:xfrm>
            <a:off x="914401" y="154264"/>
            <a:ext cx="2239817" cy="533673"/>
          </a:xfrm>
          <a:solidFill>
            <a:schemeClr val="bg1"/>
          </a:solidFill>
        </p:spPr>
        <p:txBody>
          <a:bodyPr/>
          <a:lstStyle/>
          <a:p>
            <a:r>
              <a:rPr lang="en-US" dirty="0"/>
              <a:t>RESULTS</a:t>
            </a:r>
          </a:p>
        </p:txBody>
      </p:sp>
      <p:sp>
        <p:nvSpPr>
          <p:cNvPr id="3" name="Slide Number Placeholder 2">
            <a:extLst>
              <a:ext uri="{FF2B5EF4-FFF2-40B4-BE49-F238E27FC236}">
                <a16:creationId xmlns:a16="http://schemas.microsoft.com/office/drawing/2014/main" id="{29AABFFF-17E5-C3CB-C8CF-FEBF0F3F8E5F}"/>
              </a:ext>
            </a:extLst>
          </p:cNvPr>
          <p:cNvSpPr>
            <a:spLocks noGrp="1"/>
          </p:cNvSpPr>
          <p:nvPr>
            <p:ph type="sldNum" sz="quarter" idx="12"/>
          </p:nvPr>
        </p:nvSpPr>
        <p:spPr/>
        <p:txBody>
          <a:bodyPr/>
          <a:lstStyle/>
          <a:p>
            <a:fld id="{87CEEBE6-EB9D-4758-B612-C84C40B14548}" type="slidenum">
              <a:rPr lang="en-SG" smtClean="0"/>
              <a:pPr/>
              <a:t>15</a:t>
            </a:fld>
            <a:endParaRPr lang="en-SG" dirty="0"/>
          </a:p>
        </p:txBody>
      </p:sp>
      <p:sp>
        <p:nvSpPr>
          <p:cNvPr id="6" name="Oval 5">
            <a:extLst>
              <a:ext uri="{FF2B5EF4-FFF2-40B4-BE49-F238E27FC236}">
                <a16:creationId xmlns:a16="http://schemas.microsoft.com/office/drawing/2014/main" id="{2D137B53-9B5D-43DF-412F-5892FD2072E7}"/>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a:t>
            </a:r>
          </a:p>
        </p:txBody>
      </p:sp>
      <p:sp>
        <p:nvSpPr>
          <p:cNvPr id="15" name="Title 1">
            <a:extLst>
              <a:ext uri="{FF2B5EF4-FFF2-40B4-BE49-F238E27FC236}">
                <a16:creationId xmlns:a16="http://schemas.microsoft.com/office/drawing/2014/main" id="{8E931A7B-D1FD-1EFD-D56B-910AB4141647}"/>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Model Performance Comparison</a:t>
            </a:r>
          </a:p>
        </p:txBody>
      </p:sp>
      <p:sp>
        <p:nvSpPr>
          <p:cNvPr id="4" name="Content Placeholder 3">
            <a:extLst>
              <a:ext uri="{FF2B5EF4-FFF2-40B4-BE49-F238E27FC236}">
                <a16:creationId xmlns:a16="http://schemas.microsoft.com/office/drawing/2014/main" id="{7C0402DD-D733-D8D3-A31E-33C9E2D76160}"/>
              </a:ext>
            </a:extLst>
          </p:cNvPr>
          <p:cNvSpPr txBox="1">
            <a:spLocks/>
          </p:cNvSpPr>
          <p:nvPr/>
        </p:nvSpPr>
        <p:spPr>
          <a:xfrm>
            <a:off x="913969" y="1332283"/>
            <a:ext cx="10516033" cy="1454706"/>
          </a:xfrm>
          <a:prstGeom prst="rect">
            <a:avLst/>
          </a:prstGeom>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spcBef>
                <a:spcPts val="0"/>
              </a:spcBef>
            </a:pPr>
            <a:r>
              <a:rPr lang="en-US" sz="1800" b="1" dirty="0">
                <a:latin typeface="+mn-lt"/>
              </a:rPr>
              <a:t>Models compared: </a:t>
            </a:r>
            <a:r>
              <a:rPr lang="en-US" sz="1800" dirty="0">
                <a:latin typeface="+mn-lt"/>
              </a:rPr>
              <a:t>Llama3.1-8b-Instruct, Cohere Command-R-35b, GPT-4o-mini</a:t>
            </a:r>
          </a:p>
          <a:p>
            <a:pPr>
              <a:spcBef>
                <a:spcPts val="0"/>
              </a:spcBef>
            </a:pPr>
            <a:r>
              <a:rPr lang="en-US" sz="1800" b="1" dirty="0">
                <a:latin typeface="+mn-lt"/>
              </a:rPr>
              <a:t>Metrics:</a:t>
            </a:r>
          </a:p>
          <a:p>
            <a:pPr lvl="1">
              <a:spcBef>
                <a:spcPts val="0"/>
              </a:spcBef>
              <a:spcAft>
                <a:spcPts val="0"/>
              </a:spcAft>
              <a:buFont typeface="Wingdings" panose="05000000000000000000" pitchFamily="2" charset="2"/>
              <a:buChar char="q"/>
            </a:pPr>
            <a:r>
              <a:rPr lang="en-US" u="sng" dirty="0">
                <a:latin typeface="+mn-lt"/>
              </a:rPr>
              <a:t>Syntactic accuracy</a:t>
            </a:r>
            <a:r>
              <a:rPr lang="en-US" dirty="0">
                <a:latin typeface="+mn-lt"/>
              </a:rPr>
              <a:t>: Correctness of the generated output file for the simulation environment.</a:t>
            </a:r>
          </a:p>
          <a:p>
            <a:pPr lvl="1">
              <a:spcBef>
                <a:spcPts val="0"/>
              </a:spcBef>
              <a:spcAft>
                <a:spcPts val="0"/>
              </a:spcAft>
              <a:buFont typeface="Wingdings" panose="05000000000000000000" pitchFamily="2" charset="2"/>
              <a:buChar char="q"/>
            </a:pPr>
            <a:r>
              <a:rPr lang="en-US" u="sng" dirty="0">
                <a:latin typeface="+mn-lt"/>
              </a:rPr>
              <a:t>Semantic accuracy</a:t>
            </a:r>
            <a:r>
              <a:rPr lang="en-US" dirty="0">
                <a:latin typeface="+mn-lt"/>
              </a:rPr>
              <a:t>: Adherence with the user’s input prompts in terms of specified features and constraints.</a:t>
            </a:r>
          </a:p>
          <a:p>
            <a:pPr>
              <a:spcBef>
                <a:spcPts val="0"/>
              </a:spcBef>
            </a:pPr>
            <a:r>
              <a:rPr lang="en-US" sz="1800" dirty="0">
                <a:latin typeface="+mn-lt"/>
              </a:rPr>
              <a:t>A set of 22 prompts covering  different traffic density types and abstraction levels.</a:t>
            </a:r>
          </a:p>
        </p:txBody>
      </p:sp>
      <p:pic>
        <p:nvPicPr>
          <p:cNvPr id="9" name="Picture 8" descr="A comparison of blue and red graph&#10;&#10;AI-generated content may be incorrect.">
            <a:extLst>
              <a:ext uri="{FF2B5EF4-FFF2-40B4-BE49-F238E27FC236}">
                <a16:creationId xmlns:a16="http://schemas.microsoft.com/office/drawing/2014/main" id="{DD56751C-1DC7-7A1B-3017-8E12D99EF1AD}"/>
              </a:ext>
            </a:extLst>
          </p:cNvPr>
          <p:cNvPicPr>
            <a:picLocks noChangeAspect="1"/>
          </p:cNvPicPr>
          <p:nvPr/>
        </p:nvPicPr>
        <p:blipFill>
          <a:blip r:embed="rId3"/>
          <a:srcRect b="7613"/>
          <a:stretch/>
        </p:blipFill>
        <p:spPr>
          <a:xfrm>
            <a:off x="2508956" y="3222721"/>
            <a:ext cx="7029274" cy="2797616"/>
          </a:xfrm>
          <a:prstGeom prst="rect">
            <a:avLst/>
          </a:prstGeom>
        </p:spPr>
      </p:pic>
      <p:sp>
        <p:nvSpPr>
          <p:cNvPr id="8" name="TextBox 7">
            <a:extLst>
              <a:ext uri="{FF2B5EF4-FFF2-40B4-BE49-F238E27FC236}">
                <a16:creationId xmlns:a16="http://schemas.microsoft.com/office/drawing/2014/main" id="{B24C31C5-1565-16BF-F1F5-C536F4DCA2F1}"/>
              </a:ext>
            </a:extLst>
          </p:cNvPr>
          <p:cNvSpPr txBox="1"/>
          <p:nvPr/>
        </p:nvSpPr>
        <p:spPr>
          <a:xfrm>
            <a:off x="2677357" y="5995979"/>
            <a:ext cx="7262733" cy="430887"/>
          </a:xfrm>
          <a:prstGeom prst="rect">
            <a:avLst/>
          </a:prstGeom>
          <a:noFill/>
        </p:spPr>
        <p:txBody>
          <a:bodyPr wrap="square">
            <a:spAutoFit/>
          </a:bodyPr>
          <a:lstStyle/>
          <a:p>
            <a:pPr>
              <a:buNone/>
            </a:pPr>
            <a:r>
              <a:rPr lang="en-SG" sz="1100" i="1" dirty="0">
                <a:effectLst/>
              </a:rPr>
              <a:t>Figure 10: Model performance comparison for syntactic accuracy (a) and semantic accuracy (b) for </a:t>
            </a:r>
            <a:r>
              <a:rPr lang="en-SG" sz="1100" i="1" dirty="0"/>
              <a:t>a</a:t>
            </a:r>
            <a:r>
              <a:rPr lang="en-SG" sz="1100" i="1" dirty="0">
                <a:effectLst/>
              </a:rPr>
              <a:t> list of curated prompts. The dashed lines indicate the prompts where the models generated partially or completely incorrect outputs.</a:t>
            </a:r>
            <a:endParaRPr lang="en-SG" sz="1100" dirty="0">
              <a:effectLst/>
            </a:endParaRPr>
          </a:p>
        </p:txBody>
      </p:sp>
    </p:spTree>
    <p:extLst>
      <p:ext uri="{BB962C8B-B14F-4D97-AF65-F5344CB8AC3E}">
        <p14:creationId xmlns:p14="http://schemas.microsoft.com/office/powerpoint/2010/main" val="2670521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624ADE-A0A0-8207-D60A-6849594D444D}"/>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A19F1CF-5219-8A1F-B985-5F80685A6F0E}"/>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87BA74A6-4E72-8503-5EB3-9604E1A45B8B}"/>
              </a:ext>
            </a:extLst>
          </p:cNvPr>
          <p:cNvSpPr>
            <a:spLocks noGrp="1"/>
          </p:cNvSpPr>
          <p:nvPr>
            <p:ph type="title"/>
          </p:nvPr>
        </p:nvSpPr>
        <p:spPr>
          <a:xfrm>
            <a:off x="914401" y="154264"/>
            <a:ext cx="2239817" cy="533673"/>
          </a:xfrm>
          <a:solidFill>
            <a:schemeClr val="bg1"/>
          </a:solidFill>
        </p:spPr>
        <p:txBody>
          <a:bodyPr/>
          <a:lstStyle/>
          <a:p>
            <a:r>
              <a:rPr lang="en-US" dirty="0"/>
              <a:t>RESULTS</a:t>
            </a:r>
          </a:p>
        </p:txBody>
      </p:sp>
      <p:sp>
        <p:nvSpPr>
          <p:cNvPr id="3" name="Slide Number Placeholder 2">
            <a:extLst>
              <a:ext uri="{FF2B5EF4-FFF2-40B4-BE49-F238E27FC236}">
                <a16:creationId xmlns:a16="http://schemas.microsoft.com/office/drawing/2014/main" id="{A7A4D3D0-141F-8A89-0F71-942B90ECE869}"/>
              </a:ext>
            </a:extLst>
          </p:cNvPr>
          <p:cNvSpPr>
            <a:spLocks noGrp="1"/>
          </p:cNvSpPr>
          <p:nvPr>
            <p:ph type="sldNum" sz="quarter" idx="12"/>
          </p:nvPr>
        </p:nvSpPr>
        <p:spPr/>
        <p:txBody>
          <a:bodyPr/>
          <a:lstStyle/>
          <a:p>
            <a:fld id="{87CEEBE6-EB9D-4758-B612-C84C40B14548}" type="slidenum">
              <a:rPr lang="en-SG" smtClean="0"/>
              <a:pPr/>
              <a:t>16</a:t>
            </a:fld>
            <a:endParaRPr lang="en-SG" dirty="0"/>
          </a:p>
        </p:txBody>
      </p:sp>
      <p:sp>
        <p:nvSpPr>
          <p:cNvPr id="6" name="Oval 5">
            <a:extLst>
              <a:ext uri="{FF2B5EF4-FFF2-40B4-BE49-F238E27FC236}">
                <a16:creationId xmlns:a16="http://schemas.microsoft.com/office/drawing/2014/main" id="{40553AE1-0AB5-8C2C-AF27-621D8EB67D25}"/>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a:t>
            </a:r>
          </a:p>
        </p:txBody>
      </p:sp>
      <p:sp>
        <p:nvSpPr>
          <p:cNvPr id="15" name="Title 1">
            <a:extLst>
              <a:ext uri="{FF2B5EF4-FFF2-40B4-BE49-F238E27FC236}">
                <a16:creationId xmlns:a16="http://schemas.microsoft.com/office/drawing/2014/main" id="{1C6379A8-50DB-0D5F-A860-58A7783D4F83}"/>
              </a:ext>
            </a:extLst>
          </p:cNvPr>
          <p:cNvSpPr txBox="1">
            <a:spLocks/>
          </p:cNvSpPr>
          <p:nvPr/>
        </p:nvSpPr>
        <p:spPr>
          <a:xfrm>
            <a:off x="913969" y="646372"/>
            <a:ext cx="7513187"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Model Limitations (Command R: Single Prompts)</a:t>
            </a:r>
          </a:p>
        </p:txBody>
      </p:sp>
      <p:sp>
        <p:nvSpPr>
          <p:cNvPr id="4" name="Content Placeholder 3">
            <a:extLst>
              <a:ext uri="{FF2B5EF4-FFF2-40B4-BE49-F238E27FC236}">
                <a16:creationId xmlns:a16="http://schemas.microsoft.com/office/drawing/2014/main" id="{120A5267-10EC-E61F-0378-75D064E8E877}"/>
              </a:ext>
            </a:extLst>
          </p:cNvPr>
          <p:cNvSpPr txBox="1">
            <a:spLocks/>
          </p:cNvSpPr>
          <p:nvPr/>
        </p:nvSpPr>
        <p:spPr>
          <a:xfrm>
            <a:off x="6096000" y="1349732"/>
            <a:ext cx="6058811" cy="2082790"/>
          </a:xfrm>
          <a:prstGeom prst="rect">
            <a:avLst/>
          </a:prstGeom>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None/>
            </a:pPr>
            <a:r>
              <a:rPr lang="en-US" sz="1600" dirty="0">
                <a:latin typeface="+mn-lt"/>
              </a:rPr>
              <a:t>Key limitations:</a:t>
            </a:r>
          </a:p>
          <a:p>
            <a:r>
              <a:rPr lang="en-US" sz="1600" dirty="0">
                <a:latin typeface="+mn-lt"/>
              </a:rPr>
              <a:t>Unable to capture all components of a complex/details prompts (multiple aircraft, multiple airways and constraints) in a single prompt.</a:t>
            </a:r>
          </a:p>
          <a:p>
            <a:r>
              <a:rPr lang="en-US" sz="1600" dirty="0">
                <a:latin typeface="+mn-lt"/>
              </a:rPr>
              <a:t>Most common error: incomplete airways </a:t>
            </a:r>
          </a:p>
          <a:p>
            <a:r>
              <a:rPr lang="en-US" sz="1600" dirty="0">
                <a:latin typeface="+mn-lt"/>
              </a:rPr>
              <a:t>Mis-interpretation of bi-directional airways: M758/M758R, M771/M771R.</a:t>
            </a:r>
          </a:p>
        </p:txBody>
      </p:sp>
      <p:pic>
        <p:nvPicPr>
          <p:cNvPr id="7" name="Picture 6" descr="A graph of a graph with different colored bars&#10;&#10;AI-generated content may be incorrect.">
            <a:extLst>
              <a:ext uri="{FF2B5EF4-FFF2-40B4-BE49-F238E27FC236}">
                <a16:creationId xmlns:a16="http://schemas.microsoft.com/office/drawing/2014/main" id="{8D205E66-22A5-8160-6E79-37E91A194EFD}"/>
              </a:ext>
            </a:extLst>
          </p:cNvPr>
          <p:cNvPicPr>
            <a:picLocks noChangeAspect="1"/>
          </p:cNvPicPr>
          <p:nvPr/>
        </p:nvPicPr>
        <p:blipFill>
          <a:blip r:embed="rId3"/>
          <a:stretch>
            <a:fillRect/>
          </a:stretch>
        </p:blipFill>
        <p:spPr>
          <a:xfrm>
            <a:off x="2630310" y="3594931"/>
            <a:ext cx="6796257" cy="2892313"/>
          </a:xfrm>
          <a:prstGeom prst="rect">
            <a:avLst/>
          </a:prstGeom>
        </p:spPr>
      </p:pic>
      <p:grpSp>
        <p:nvGrpSpPr>
          <p:cNvPr id="11" name="Group 10">
            <a:extLst>
              <a:ext uri="{FF2B5EF4-FFF2-40B4-BE49-F238E27FC236}">
                <a16:creationId xmlns:a16="http://schemas.microsoft.com/office/drawing/2014/main" id="{97BF697B-B055-46F6-B797-89800F07AB4B}"/>
              </a:ext>
            </a:extLst>
          </p:cNvPr>
          <p:cNvGrpSpPr/>
          <p:nvPr/>
        </p:nvGrpSpPr>
        <p:grpSpPr>
          <a:xfrm>
            <a:off x="996955" y="1200293"/>
            <a:ext cx="4886319" cy="2273859"/>
            <a:chOff x="645237" y="1155141"/>
            <a:chExt cx="4886319" cy="2273859"/>
          </a:xfrm>
        </p:grpSpPr>
        <p:sp>
          <p:nvSpPr>
            <p:cNvPr id="9" name="Rectangle 8">
              <a:extLst>
                <a:ext uri="{FF2B5EF4-FFF2-40B4-BE49-F238E27FC236}">
                  <a16:creationId xmlns:a16="http://schemas.microsoft.com/office/drawing/2014/main" id="{EAD2D468-1EF3-194C-B846-0F42E4BC08F9}"/>
                </a:ext>
              </a:extLst>
            </p:cNvPr>
            <p:cNvSpPr/>
            <p:nvPr/>
          </p:nvSpPr>
          <p:spPr>
            <a:xfrm>
              <a:off x="645237" y="1180045"/>
              <a:ext cx="4798209" cy="2248955"/>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t"/>
            <a:lstStyle/>
            <a:p>
              <a:endParaRPr lang="en-US" sz="1800" b="1" dirty="0">
                <a:solidFill>
                  <a:sysClr val="windowText" lastClr="000000"/>
                </a:solidFill>
              </a:endParaRPr>
            </a:p>
          </p:txBody>
        </p:sp>
        <p:pic>
          <p:nvPicPr>
            <p:cNvPr id="8" name="Picture 7">
              <a:extLst>
                <a:ext uri="{FF2B5EF4-FFF2-40B4-BE49-F238E27FC236}">
                  <a16:creationId xmlns:a16="http://schemas.microsoft.com/office/drawing/2014/main" id="{F9A0D7C4-2432-83B0-FC34-B12C7601EC4A}"/>
                </a:ext>
              </a:extLst>
            </p:cNvPr>
            <p:cNvPicPr>
              <a:picLocks noChangeAspect="1"/>
            </p:cNvPicPr>
            <p:nvPr/>
          </p:nvPicPr>
          <p:blipFill>
            <a:blip r:embed="rId4"/>
            <a:stretch>
              <a:fillRect/>
            </a:stretch>
          </p:blipFill>
          <p:spPr>
            <a:xfrm>
              <a:off x="1083733" y="1940521"/>
              <a:ext cx="4249884" cy="1445305"/>
            </a:xfrm>
            <a:prstGeom prst="rect">
              <a:avLst/>
            </a:prstGeom>
          </p:spPr>
        </p:pic>
        <p:sp>
          <p:nvSpPr>
            <p:cNvPr id="10" name="TextBox 9">
              <a:extLst>
                <a:ext uri="{FF2B5EF4-FFF2-40B4-BE49-F238E27FC236}">
                  <a16:creationId xmlns:a16="http://schemas.microsoft.com/office/drawing/2014/main" id="{8A247134-675C-25DB-6D85-1D7E5F180821}"/>
                </a:ext>
              </a:extLst>
            </p:cNvPr>
            <p:cNvSpPr txBox="1"/>
            <p:nvPr/>
          </p:nvSpPr>
          <p:spPr>
            <a:xfrm>
              <a:off x="645237" y="1155141"/>
              <a:ext cx="4886319" cy="861774"/>
            </a:xfrm>
            <a:prstGeom prst="rect">
              <a:avLst/>
            </a:prstGeom>
            <a:noFill/>
          </p:spPr>
          <p:txBody>
            <a:bodyPr wrap="square" rtlCol="0">
              <a:spAutoFit/>
            </a:bodyPr>
            <a:lstStyle/>
            <a:p>
              <a:r>
                <a:rPr lang="en-US" sz="1600" b="1" dirty="0">
                  <a:solidFill>
                    <a:sysClr val="windowText" lastClr="000000"/>
                  </a:solidFill>
                </a:rPr>
                <a:t>Prompts categorized into 5 levels:</a:t>
              </a:r>
            </a:p>
            <a:p>
              <a:pPr marL="285750" indent="-285750">
                <a:buFont typeface="Arial" panose="020B0604020202020204" pitchFamily="34" charset="0"/>
                <a:buChar char="•"/>
              </a:pPr>
              <a:r>
                <a:rPr lang="en-US" sz="1600" dirty="0">
                  <a:solidFill>
                    <a:sysClr val="windowText" lastClr="000000"/>
                  </a:solidFill>
                </a:rPr>
                <a:t>Each prompt run for 50 iterations to evaluate output consistency</a:t>
              </a:r>
            </a:p>
          </p:txBody>
        </p:sp>
      </p:grpSp>
      <p:sp>
        <p:nvSpPr>
          <p:cNvPr id="13" name="TextBox 12">
            <a:extLst>
              <a:ext uri="{FF2B5EF4-FFF2-40B4-BE49-F238E27FC236}">
                <a16:creationId xmlns:a16="http://schemas.microsoft.com/office/drawing/2014/main" id="{E25FE8E7-A001-77DB-D85D-E10455B16D27}"/>
              </a:ext>
            </a:extLst>
          </p:cNvPr>
          <p:cNvSpPr txBox="1"/>
          <p:nvPr/>
        </p:nvSpPr>
        <p:spPr>
          <a:xfrm>
            <a:off x="9370123" y="3652190"/>
            <a:ext cx="2460634" cy="1107996"/>
          </a:xfrm>
          <a:prstGeom prst="rect">
            <a:avLst/>
          </a:prstGeom>
          <a:noFill/>
        </p:spPr>
        <p:txBody>
          <a:bodyPr wrap="square">
            <a:spAutoFit/>
          </a:bodyPr>
          <a:lstStyle/>
          <a:p>
            <a:r>
              <a:rPr lang="en-US" sz="1100" i="1" dirty="0"/>
              <a:t>Figure 11: Consistency of Command R in generating correct outputs across different complexity levels. Typically, constraints involving relatively longer outputs and diverse constraints affect the model performance negatively.</a:t>
            </a:r>
          </a:p>
        </p:txBody>
      </p:sp>
    </p:spTree>
    <p:extLst>
      <p:ext uri="{BB962C8B-B14F-4D97-AF65-F5344CB8AC3E}">
        <p14:creationId xmlns:p14="http://schemas.microsoft.com/office/powerpoint/2010/main" val="625780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28DB5-0F5D-B1B8-03F0-4029103A3DD2}"/>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F94BBF02-9973-D1D6-AFD4-E78346B752A3}"/>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FEEAB300-FAB2-13FE-6D8B-EE4650ADC15F}"/>
              </a:ext>
            </a:extLst>
          </p:cNvPr>
          <p:cNvSpPr>
            <a:spLocks noGrp="1"/>
          </p:cNvSpPr>
          <p:nvPr>
            <p:ph type="title"/>
          </p:nvPr>
        </p:nvSpPr>
        <p:spPr>
          <a:xfrm>
            <a:off x="914401" y="154264"/>
            <a:ext cx="2239817" cy="533673"/>
          </a:xfrm>
          <a:solidFill>
            <a:schemeClr val="bg1"/>
          </a:solidFill>
        </p:spPr>
        <p:txBody>
          <a:bodyPr/>
          <a:lstStyle/>
          <a:p>
            <a:r>
              <a:rPr lang="en-US" dirty="0"/>
              <a:t>RESULTS</a:t>
            </a:r>
          </a:p>
        </p:txBody>
      </p:sp>
      <p:sp>
        <p:nvSpPr>
          <p:cNvPr id="3" name="Slide Number Placeholder 2">
            <a:extLst>
              <a:ext uri="{FF2B5EF4-FFF2-40B4-BE49-F238E27FC236}">
                <a16:creationId xmlns:a16="http://schemas.microsoft.com/office/drawing/2014/main" id="{AAB8EBC9-B80E-561E-34DB-80D934495C6D}"/>
              </a:ext>
            </a:extLst>
          </p:cNvPr>
          <p:cNvSpPr>
            <a:spLocks noGrp="1"/>
          </p:cNvSpPr>
          <p:nvPr>
            <p:ph type="sldNum" sz="quarter" idx="12"/>
          </p:nvPr>
        </p:nvSpPr>
        <p:spPr/>
        <p:txBody>
          <a:bodyPr/>
          <a:lstStyle/>
          <a:p>
            <a:fld id="{87CEEBE6-EB9D-4758-B612-C84C40B14548}" type="slidenum">
              <a:rPr lang="en-SG" smtClean="0"/>
              <a:pPr/>
              <a:t>17</a:t>
            </a:fld>
            <a:endParaRPr lang="en-SG" dirty="0"/>
          </a:p>
        </p:txBody>
      </p:sp>
      <p:sp>
        <p:nvSpPr>
          <p:cNvPr id="6" name="Oval 5">
            <a:extLst>
              <a:ext uri="{FF2B5EF4-FFF2-40B4-BE49-F238E27FC236}">
                <a16:creationId xmlns:a16="http://schemas.microsoft.com/office/drawing/2014/main" id="{695163EA-E051-03CB-C059-D5AFCE4C0095}"/>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a:t>
            </a:r>
          </a:p>
        </p:txBody>
      </p:sp>
      <p:sp>
        <p:nvSpPr>
          <p:cNvPr id="15" name="Title 1">
            <a:extLst>
              <a:ext uri="{FF2B5EF4-FFF2-40B4-BE49-F238E27FC236}">
                <a16:creationId xmlns:a16="http://schemas.microsoft.com/office/drawing/2014/main" id="{C50BF8BA-770A-A35A-4CB2-161675C25184}"/>
              </a:ext>
            </a:extLst>
          </p:cNvPr>
          <p:cNvSpPr txBox="1">
            <a:spLocks/>
          </p:cNvSpPr>
          <p:nvPr/>
        </p:nvSpPr>
        <p:spPr>
          <a:xfrm>
            <a:off x="913969" y="646372"/>
            <a:ext cx="7906758"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Scenario Customization with Sequential Prompts</a:t>
            </a:r>
          </a:p>
        </p:txBody>
      </p:sp>
      <p:sp>
        <p:nvSpPr>
          <p:cNvPr id="4" name="Content Placeholder 3">
            <a:extLst>
              <a:ext uri="{FF2B5EF4-FFF2-40B4-BE49-F238E27FC236}">
                <a16:creationId xmlns:a16="http://schemas.microsoft.com/office/drawing/2014/main" id="{84D3856C-9332-386C-8F09-53FBBA4A6934}"/>
              </a:ext>
            </a:extLst>
          </p:cNvPr>
          <p:cNvSpPr txBox="1">
            <a:spLocks/>
          </p:cNvSpPr>
          <p:nvPr/>
        </p:nvSpPr>
        <p:spPr>
          <a:xfrm>
            <a:off x="913969" y="1479039"/>
            <a:ext cx="10516033" cy="1454706"/>
          </a:xfrm>
          <a:prstGeom prst="rect">
            <a:avLst/>
          </a:prstGeom>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r>
              <a:rPr lang="en-US" sz="1800" dirty="0">
                <a:latin typeface="+mn-lt"/>
              </a:rPr>
              <a:t>Allows for iterative customization of scenarios through access to the conversation history.</a:t>
            </a:r>
          </a:p>
          <a:p>
            <a:r>
              <a:rPr lang="en-US" sz="1800" dirty="0">
                <a:latin typeface="+mn-lt"/>
              </a:rPr>
              <a:t>Enables traffic dense scenario generation.</a:t>
            </a:r>
          </a:p>
        </p:txBody>
      </p:sp>
      <p:pic>
        <p:nvPicPr>
          <p:cNvPr id="8" name="Picture 7">
            <a:extLst>
              <a:ext uri="{FF2B5EF4-FFF2-40B4-BE49-F238E27FC236}">
                <a16:creationId xmlns:a16="http://schemas.microsoft.com/office/drawing/2014/main" id="{D871E5FE-D6B9-2D97-31AE-DAF754A153BF}"/>
              </a:ext>
            </a:extLst>
          </p:cNvPr>
          <p:cNvPicPr>
            <a:picLocks noChangeAspect="1"/>
          </p:cNvPicPr>
          <p:nvPr/>
        </p:nvPicPr>
        <p:blipFill>
          <a:blip r:embed="rId5"/>
          <a:stretch>
            <a:fillRect/>
          </a:stretch>
        </p:blipFill>
        <p:spPr>
          <a:xfrm>
            <a:off x="1859979" y="2433645"/>
            <a:ext cx="2849770" cy="3618669"/>
          </a:xfrm>
          <a:prstGeom prst="rect">
            <a:avLst/>
          </a:prstGeom>
        </p:spPr>
      </p:pic>
      <p:pic>
        <p:nvPicPr>
          <p:cNvPr id="9" name="scenario_clip.mp4">
            <a:hlinkClick r:id="" action="ppaction://media"/>
            <a:extLst>
              <a:ext uri="{FF2B5EF4-FFF2-40B4-BE49-F238E27FC236}">
                <a16:creationId xmlns:a16="http://schemas.microsoft.com/office/drawing/2014/main" id="{6E03DCA4-86D4-639E-A1DF-F197536B330C}"/>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l="20936" t="26667"/>
          <a:stretch/>
        </p:blipFill>
        <p:spPr>
          <a:xfrm>
            <a:off x="5250119" y="2433645"/>
            <a:ext cx="5322038" cy="3618669"/>
          </a:xfrm>
          <a:prstGeom prst="rect">
            <a:avLst/>
          </a:prstGeom>
        </p:spPr>
      </p:pic>
      <p:sp>
        <p:nvSpPr>
          <p:cNvPr id="10" name="TextBox 9">
            <a:extLst>
              <a:ext uri="{FF2B5EF4-FFF2-40B4-BE49-F238E27FC236}">
                <a16:creationId xmlns:a16="http://schemas.microsoft.com/office/drawing/2014/main" id="{39E3FB16-C34D-F564-B9FC-B8D0357ECF5C}"/>
              </a:ext>
            </a:extLst>
          </p:cNvPr>
          <p:cNvSpPr txBox="1"/>
          <p:nvPr/>
        </p:nvSpPr>
        <p:spPr>
          <a:xfrm>
            <a:off x="2517863" y="6139746"/>
            <a:ext cx="7308244" cy="261610"/>
          </a:xfrm>
          <a:prstGeom prst="rect">
            <a:avLst/>
          </a:prstGeom>
          <a:noFill/>
        </p:spPr>
        <p:txBody>
          <a:bodyPr wrap="square">
            <a:spAutoFit/>
          </a:bodyPr>
          <a:lstStyle/>
          <a:p>
            <a:r>
              <a:rPr lang="en-US" sz="1100" i="1" dirty="0"/>
              <a:t>Figure 12: A demonstration of complex air traffic scenario generation through sequential prompt to the model, Command R.</a:t>
            </a:r>
          </a:p>
        </p:txBody>
      </p:sp>
    </p:spTree>
    <p:extLst>
      <p:ext uri="{BB962C8B-B14F-4D97-AF65-F5344CB8AC3E}">
        <p14:creationId xmlns:p14="http://schemas.microsoft.com/office/powerpoint/2010/main" val="314093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790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780D4-C69B-2263-6B6A-D4F73B514C2C}"/>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B02400A7-78AF-A9AF-2557-1BA712F66E0A}"/>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C4ED192A-98E8-AD6B-61CB-63ABDB0E1CF7}"/>
              </a:ext>
            </a:extLst>
          </p:cNvPr>
          <p:cNvSpPr>
            <a:spLocks noGrp="1"/>
          </p:cNvSpPr>
          <p:nvPr>
            <p:ph type="title"/>
          </p:nvPr>
        </p:nvSpPr>
        <p:spPr>
          <a:xfrm>
            <a:off x="914401" y="154264"/>
            <a:ext cx="3329708" cy="533673"/>
          </a:xfrm>
          <a:solidFill>
            <a:schemeClr val="bg1"/>
          </a:solidFill>
        </p:spPr>
        <p:txBody>
          <a:bodyPr/>
          <a:lstStyle/>
          <a:p>
            <a:r>
              <a:rPr lang="en-US" dirty="0"/>
              <a:t>CONCLUSIONS</a:t>
            </a:r>
          </a:p>
        </p:txBody>
      </p:sp>
      <p:sp>
        <p:nvSpPr>
          <p:cNvPr id="3" name="Slide Number Placeholder 2">
            <a:extLst>
              <a:ext uri="{FF2B5EF4-FFF2-40B4-BE49-F238E27FC236}">
                <a16:creationId xmlns:a16="http://schemas.microsoft.com/office/drawing/2014/main" id="{E00D6229-9485-E355-3A10-47607AA139C6}"/>
              </a:ext>
            </a:extLst>
          </p:cNvPr>
          <p:cNvSpPr>
            <a:spLocks noGrp="1"/>
          </p:cNvSpPr>
          <p:nvPr>
            <p:ph type="sldNum" sz="quarter" idx="12"/>
          </p:nvPr>
        </p:nvSpPr>
        <p:spPr/>
        <p:txBody>
          <a:bodyPr/>
          <a:lstStyle/>
          <a:p>
            <a:fld id="{87CEEBE6-EB9D-4758-B612-C84C40B14548}" type="slidenum">
              <a:rPr lang="en-SG" smtClean="0"/>
              <a:pPr/>
              <a:t>18</a:t>
            </a:fld>
            <a:endParaRPr lang="en-SG" dirty="0"/>
          </a:p>
        </p:txBody>
      </p:sp>
      <p:sp>
        <p:nvSpPr>
          <p:cNvPr id="6" name="Oval 5">
            <a:extLst>
              <a:ext uri="{FF2B5EF4-FFF2-40B4-BE49-F238E27FC236}">
                <a16:creationId xmlns:a16="http://schemas.microsoft.com/office/drawing/2014/main" id="{F6EE00AD-D41C-08D0-29F9-16B782A4B20E}"/>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6</a:t>
            </a:r>
          </a:p>
        </p:txBody>
      </p:sp>
      <p:sp>
        <p:nvSpPr>
          <p:cNvPr id="7" name="TextBox 6">
            <a:extLst>
              <a:ext uri="{FF2B5EF4-FFF2-40B4-BE49-F238E27FC236}">
                <a16:creationId xmlns:a16="http://schemas.microsoft.com/office/drawing/2014/main" id="{7670723A-6AC3-DD77-1A0C-65B5C734338E}"/>
              </a:ext>
            </a:extLst>
          </p:cNvPr>
          <p:cNvSpPr txBox="1"/>
          <p:nvPr/>
        </p:nvSpPr>
        <p:spPr>
          <a:xfrm>
            <a:off x="1323189" y="1809098"/>
            <a:ext cx="4658061" cy="4536000"/>
          </a:xfrm>
          <a:prstGeom prst="roundRect">
            <a:avLst>
              <a:gd name="adj" fmla="val 12847"/>
            </a:avLst>
          </a:prstGeom>
          <a:solidFill>
            <a:schemeClr val="bg1">
              <a:lumMod val="95000"/>
            </a:schemeClr>
          </a:solidFill>
        </p:spPr>
        <p:txBody>
          <a:bodyPr wrap="square" rtlCol="0">
            <a:spAutoFit/>
          </a:bodyPr>
          <a:lstStyle/>
          <a:p>
            <a:pPr marL="285750" indent="-285750">
              <a:buFont typeface="Wingdings" pitchFamily="2" charset="2"/>
              <a:buChar char="ü"/>
            </a:pPr>
            <a:r>
              <a:rPr lang="en-US" sz="1600" dirty="0"/>
              <a:t>RAG supported LLM methodology streamlines air traffic scenario generation.</a:t>
            </a:r>
          </a:p>
          <a:p>
            <a:pPr marL="285750" indent="-285750">
              <a:buFont typeface="Wingdings" pitchFamily="2" charset="2"/>
              <a:buChar char="ü"/>
            </a:pPr>
            <a:r>
              <a:rPr lang="en-US" sz="1600" dirty="0"/>
              <a:t>Command R demonstrate </a:t>
            </a:r>
            <a:r>
              <a:rPr lang="en-US" sz="1600" b="1" dirty="0"/>
              <a:t>100% syntactical accuracy</a:t>
            </a:r>
            <a:r>
              <a:rPr lang="en-US" sz="1600" dirty="0"/>
              <a:t> and the highest semantic accuracy in scenario generation.</a:t>
            </a:r>
          </a:p>
          <a:p>
            <a:pPr marL="285750" indent="-285750">
              <a:buFont typeface="Wingdings" pitchFamily="2" charset="2"/>
              <a:buChar char="ü"/>
            </a:pPr>
            <a:r>
              <a:rPr lang="en-US" sz="1600" dirty="0"/>
              <a:t>The methodology enable </a:t>
            </a:r>
            <a:r>
              <a:rPr lang="en-US" sz="1600" b="1" dirty="0"/>
              <a:t>iterative  customization</a:t>
            </a:r>
            <a:r>
              <a:rPr lang="en-US" sz="1600" dirty="0"/>
              <a:t> for complex scenario generation.</a:t>
            </a:r>
          </a:p>
          <a:p>
            <a:pPr marL="285750" indent="-285750">
              <a:buFont typeface="Wingdings" pitchFamily="2" charset="2"/>
              <a:buChar char="ü"/>
            </a:pPr>
            <a:endParaRPr lang="en-SG" sz="1600" dirty="0"/>
          </a:p>
          <a:p>
            <a:pPr marL="285750" indent="-285750">
              <a:buFont typeface="Arial" panose="020B0604020202020204" pitchFamily="34" charset="0"/>
              <a:buChar char="•"/>
            </a:pPr>
            <a:r>
              <a:rPr lang="en-US" sz="1600" dirty="0"/>
              <a:t>Limitations:</a:t>
            </a:r>
          </a:p>
          <a:p>
            <a:pPr marL="742950" lvl="1" indent="-285750">
              <a:buFont typeface="Arial" panose="020B0604020202020204" pitchFamily="34" charset="0"/>
              <a:buChar char="•"/>
            </a:pPr>
            <a:r>
              <a:rPr lang="en-US" sz="1600" dirty="0"/>
              <a:t>Generating complex scenario with high traffic densities and multiple constraints in single prompts not feasible currently (attributed to model size).</a:t>
            </a:r>
          </a:p>
          <a:p>
            <a:pPr marL="742950" lvl="1" indent="-285750">
              <a:buFont typeface="Arial" panose="020B0604020202020204" pitchFamily="34" charset="0"/>
              <a:buChar char="•"/>
            </a:pPr>
            <a:r>
              <a:rPr lang="en-US" sz="1600" dirty="0"/>
              <a:t>Errors such as incomplete airways and misinterpretation of bi-directional airways exist.</a:t>
            </a:r>
          </a:p>
          <a:p>
            <a:pPr lvl="1"/>
            <a:endParaRPr lang="en-US" sz="1600" dirty="0"/>
          </a:p>
        </p:txBody>
      </p:sp>
      <p:sp>
        <p:nvSpPr>
          <p:cNvPr id="8" name="Rounded Rectangle 7">
            <a:extLst>
              <a:ext uri="{FF2B5EF4-FFF2-40B4-BE49-F238E27FC236}">
                <a16:creationId xmlns:a16="http://schemas.microsoft.com/office/drawing/2014/main" id="{55D59851-CF8D-646A-0D4E-A1256DC90687}"/>
              </a:ext>
            </a:extLst>
          </p:cNvPr>
          <p:cNvSpPr/>
          <p:nvPr/>
        </p:nvSpPr>
        <p:spPr>
          <a:xfrm>
            <a:off x="2673911" y="1433014"/>
            <a:ext cx="1956619"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summary</a:t>
            </a:r>
          </a:p>
        </p:txBody>
      </p:sp>
      <p:sp>
        <p:nvSpPr>
          <p:cNvPr id="9" name="TextBox 8">
            <a:extLst>
              <a:ext uri="{FF2B5EF4-FFF2-40B4-BE49-F238E27FC236}">
                <a16:creationId xmlns:a16="http://schemas.microsoft.com/office/drawing/2014/main" id="{ABABA068-6755-9F0A-C0D1-A2EAE7987E81}"/>
              </a:ext>
            </a:extLst>
          </p:cNvPr>
          <p:cNvSpPr txBox="1"/>
          <p:nvPr/>
        </p:nvSpPr>
        <p:spPr>
          <a:xfrm>
            <a:off x="6477522" y="1809098"/>
            <a:ext cx="3961666" cy="1956375"/>
          </a:xfrm>
          <a:prstGeom prst="roundRect">
            <a:avLst>
              <a:gd name="adj" fmla="val 12847"/>
            </a:avLst>
          </a:prstGeom>
          <a:solidFill>
            <a:schemeClr val="bg1">
              <a:lumMod val="95000"/>
            </a:schemeClr>
          </a:solidFill>
        </p:spPr>
        <p:txBody>
          <a:bodyPr wrap="square" rtlCol="0">
            <a:spAutoFit/>
          </a:bodyPr>
          <a:lstStyle/>
          <a:p>
            <a:pPr>
              <a:buFont typeface="Wingdings" panose="05000000000000000000" pitchFamily="2" charset="2"/>
              <a:buChar char="ü"/>
            </a:pPr>
            <a:r>
              <a:rPr lang="en-US" sz="1600" b="1" dirty="0">
                <a:latin typeface="+mn-lt"/>
              </a:rPr>
              <a:t>Conflict scenario generation: investigate architectures to generate complex air traffic conflict scenarios.</a:t>
            </a:r>
          </a:p>
          <a:p>
            <a:endParaRPr lang="en-US" sz="1600" b="1" dirty="0">
              <a:latin typeface="+mn-lt"/>
            </a:endParaRPr>
          </a:p>
          <a:p>
            <a:pPr>
              <a:buFont typeface="Wingdings" panose="05000000000000000000" pitchFamily="2" charset="2"/>
              <a:buChar char="ü"/>
            </a:pPr>
            <a:r>
              <a:rPr lang="en-US" sz="1600" b="1" dirty="0">
                <a:latin typeface="+mn-lt"/>
              </a:rPr>
              <a:t>Incorporation of operational data to generate more realistic scenarios (reviewer’s comment).</a:t>
            </a:r>
          </a:p>
        </p:txBody>
      </p:sp>
      <p:sp>
        <p:nvSpPr>
          <p:cNvPr id="10" name="Rounded Rectangle 9">
            <a:extLst>
              <a:ext uri="{FF2B5EF4-FFF2-40B4-BE49-F238E27FC236}">
                <a16:creationId xmlns:a16="http://schemas.microsoft.com/office/drawing/2014/main" id="{6CF2E8E1-5AB9-AB6B-4485-CC17781192A7}"/>
              </a:ext>
            </a:extLst>
          </p:cNvPr>
          <p:cNvSpPr/>
          <p:nvPr/>
        </p:nvSpPr>
        <p:spPr>
          <a:xfrm>
            <a:off x="7331972" y="1433014"/>
            <a:ext cx="1956619"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Future work</a:t>
            </a:r>
          </a:p>
        </p:txBody>
      </p:sp>
    </p:spTree>
    <p:extLst>
      <p:ext uri="{BB962C8B-B14F-4D97-AF65-F5344CB8AC3E}">
        <p14:creationId xmlns:p14="http://schemas.microsoft.com/office/powerpoint/2010/main" val="169757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9F219-4AAE-AF9F-3929-26A2E04AA516}"/>
              </a:ext>
            </a:extLst>
          </p:cNvPr>
          <p:cNvSpPr>
            <a:spLocks noGrp="1"/>
          </p:cNvSpPr>
          <p:nvPr>
            <p:ph type="title"/>
          </p:nvPr>
        </p:nvSpPr>
        <p:spPr/>
        <p:txBody>
          <a:bodyPr/>
          <a:lstStyle/>
          <a:p>
            <a:r>
              <a:rPr lang="en-US" dirty="0"/>
              <a:t> CONTENTS</a:t>
            </a:r>
          </a:p>
        </p:txBody>
      </p:sp>
      <p:sp>
        <p:nvSpPr>
          <p:cNvPr id="3" name="Slide Number Placeholder 2">
            <a:extLst>
              <a:ext uri="{FF2B5EF4-FFF2-40B4-BE49-F238E27FC236}">
                <a16:creationId xmlns:a16="http://schemas.microsoft.com/office/drawing/2014/main" id="{0836F257-15C8-4111-562D-7BF3D93CDCB6}"/>
              </a:ext>
            </a:extLst>
          </p:cNvPr>
          <p:cNvSpPr>
            <a:spLocks noGrp="1"/>
          </p:cNvSpPr>
          <p:nvPr>
            <p:ph type="sldNum" sz="quarter" idx="12"/>
          </p:nvPr>
        </p:nvSpPr>
        <p:spPr/>
        <p:txBody>
          <a:bodyPr/>
          <a:lstStyle/>
          <a:p>
            <a:fld id="{87CEEBE6-EB9D-4758-B612-C84C40B14548}" type="slidenum">
              <a:rPr lang="en-SG" smtClean="0"/>
              <a:pPr/>
              <a:t>2</a:t>
            </a:fld>
            <a:endParaRPr lang="en-SG" dirty="0"/>
          </a:p>
        </p:txBody>
      </p:sp>
      <p:cxnSp>
        <p:nvCxnSpPr>
          <p:cNvPr id="6" name="Straight Connector 5">
            <a:extLst>
              <a:ext uri="{FF2B5EF4-FFF2-40B4-BE49-F238E27FC236}">
                <a16:creationId xmlns:a16="http://schemas.microsoft.com/office/drawing/2014/main" id="{DBF199CB-FAC3-5C02-3CB6-00A146D5FBD2}"/>
              </a:ext>
            </a:extLst>
          </p:cNvPr>
          <p:cNvCxnSpPr>
            <a:cxnSpLocks/>
          </p:cNvCxnSpPr>
          <p:nvPr/>
        </p:nvCxnSpPr>
        <p:spPr>
          <a:xfrm flipH="1">
            <a:off x="-1" y="2155038"/>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3C66058A-4CE5-6391-863A-3D6DE0E99E4C}"/>
              </a:ext>
            </a:extLst>
          </p:cNvPr>
          <p:cNvSpPr/>
          <p:nvPr/>
        </p:nvSpPr>
        <p:spPr>
          <a:xfrm>
            <a:off x="1061952" y="1795038"/>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a:t>
            </a:r>
          </a:p>
        </p:txBody>
      </p:sp>
      <p:sp>
        <p:nvSpPr>
          <p:cNvPr id="8" name="Oval 7">
            <a:extLst>
              <a:ext uri="{FF2B5EF4-FFF2-40B4-BE49-F238E27FC236}">
                <a16:creationId xmlns:a16="http://schemas.microsoft.com/office/drawing/2014/main" id="{A81A2B7D-F00F-F54B-13BE-D87803D7518E}"/>
              </a:ext>
            </a:extLst>
          </p:cNvPr>
          <p:cNvSpPr/>
          <p:nvPr/>
        </p:nvSpPr>
        <p:spPr>
          <a:xfrm>
            <a:off x="3398307" y="1795038"/>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p>
        </p:txBody>
      </p:sp>
      <p:sp>
        <p:nvSpPr>
          <p:cNvPr id="9" name="Oval 8">
            <a:extLst>
              <a:ext uri="{FF2B5EF4-FFF2-40B4-BE49-F238E27FC236}">
                <a16:creationId xmlns:a16="http://schemas.microsoft.com/office/drawing/2014/main" id="{FECF4488-1D4F-EEB4-569C-CE14C801C2CC}"/>
              </a:ext>
            </a:extLst>
          </p:cNvPr>
          <p:cNvSpPr/>
          <p:nvPr/>
        </p:nvSpPr>
        <p:spPr>
          <a:xfrm>
            <a:off x="5735999" y="1795038"/>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10" name="Oval 9">
            <a:extLst>
              <a:ext uri="{FF2B5EF4-FFF2-40B4-BE49-F238E27FC236}">
                <a16:creationId xmlns:a16="http://schemas.microsoft.com/office/drawing/2014/main" id="{57E64FD4-24E8-526C-1B76-DEAC548133D1}"/>
              </a:ext>
            </a:extLst>
          </p:cNvPr>
          <p:cNvSpPr/>
          <p:nvPr/>
        </p:nvSpPr>
        <p:spPr>
          <a:xfrm>
            <a:off x="8125780" y="1795038"/>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p>
        </p:txBody>
      </p:sp>
      <p:sp>
        <p:nvSpPr>
          <p:cNvPr id="11" name="Oval 10">
            <a:extLst>
              <a:ext uri="{FF2B5EF4-FFF2-40B4-BE49-F238E27FC236}">
                <a16:creationId xmlns:a16="http://schemas.microsoft.com/office/drawing/2014/main" id="{C8E73981-BB0A-C79D-1E96-0D882CDF54AC}"/>
              </a:ext>
            </a:extLst>
          </p:cNvPr>
          <p:cNvSpPr/>
          <p:nvPr/>
        </p:nvSpPr>
        <p:spPr>
          <a:xfrm>
            <a:off x="10182306" y="1795038"/>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a:t>
            </a:r>
          </a:p>
        </p:txBody>
      </p:sp>
      <p:sp>
        <p:nvSpPr>
          <p:cNvPr id="12" name="TextBox 11">
            <a:extLst>
              <a:ext uri="{FF2B5EF4-FFF2-40B4-BE49-F238E27FC236}">
                <a16:creationId xmlns:a16="http://schemas.microsoft.com/office/drawing/2014/main" id="{7D5BCEA2-DEE9-C747-0051-A66BFF092A2C}"/>
              </a:ext>
            </a:extLst>
          </p:cNvPr>
          <p:cNvSpPr txBox="1"/>
          <p:nvPr/>
        </p:nvSpPr>
        <p:spPr>
          <a:xfrm>
            <a:off x="521200" y="2590370"/>
            <a:ext cx="1828801" cy="707886"/>
          </a:xfrm>
          <a:prstGeom prst="rect">
            <a:avLst/>
          </a:prstGeom>
          <a:noFill/>
        </p:spPr>
        <p:txBody>
          <a:bodyPr wrap="square" rtlCol="0">
            <a:spAutoFit/>
          </a:bodyPr>
          <a:lstStyle/>
          <a:p>
            <a:pPr algn="ctr"/>
            <a:r>
              <a:rPr lang="en-US" sz="2000" dirty="0"/>
              <a:t>SCENARIO</a:t>
            </a:r>
          </a:p>
          <a:p>
            <a:pPr algn="ctr"/>
            <a:r>
              <a:rPr lang="en-US" sz="2000" dirty="0"/>
              <a:t>GENERATION</a:t>
            </a:r>
          </a:p>
        </p:txBody>
      </p:sp>
      <p:sp>
        <p:nvSpPr>
          <p:cNvPr id="17" name="TextBox 16">
            <a:extLst>
              <a:ext uri="{FF2B5EF4-FFF2-40B4-BE49-F238E27FC236}">
                <a16:creationId xmlns:a16="http://schemas.microsoft.com/office/drawing/2014/main" id="{9568485F-3321-926F-2E29-A0C728E83CB6}"/>
              </a:ext>
            </a:extLst>
          </p:cNvPr>
          <p:cNvSpPr txBox="1"/>
          <p:nvPr/>
        </p:nvSpPr>
        <p:spPr>
          <a:xfrm>
            <a:off x="2843906" y="2590370"/>
            <a:ext cx="1828801" cy="400110"/>
          </a:xfrm>
          <a:prstGeom prst="rect">
            <a:avLst/>
          </a:prstGeom>
          <a:noFill/>
        </p:spPr>
        <p:txBody>
          <a:bodyPr wrap="square" rtlCol="0">
            <a:spAutoFit/>
          </a:bodyPr>
          <a:lstStyle/>
          <a:p>
            <a:pPr algn="ctr"/>
            <a:r>
              <a:rPr lang="en-US" sz="2000" dirty="0"/>
              <a:t>LITERATURE</a:t>
            </a:r>
          </a:p>
        </p:txBody>
      </p:sp>
      <p:sp>
        <p:nvSpPr>
          <p:cNvPr id="18" name="TextBox 17">
            <a:extLst>
              <a:ext uri="{FF2B5EF4-FFF2-40B4-BE49-F238E27FC236}">
                <a16:creationId xmlns:a16="http://schemas.microsoft.com/office/drawing/2014/main" id="{A749281C-A166-9667-6150-93CF9327E063}"/>
              </a:ext>
            </a:extLst>
          </p:cNvPr>
          <p:cNvSpPr txBox="1"/>
          <p:nvPr/>
        </p:nvSpPr>
        <p:spPr>
          <a:xfrm>
            <a:off x="5181596" y="2590370"/>
            <a:ext cx="2158766" cy="400110"/>
          </a:xfrm>
          <a:prstGeom prst="rect">
            <a:avLst/>
          </a:prstGeom>
          <a:noFill/>
        </p:spPr>
        <p:txBody>
          <a:bodyPr wrap="square" rtlCol="0">
            <a:spAutoFit/>
          </a:bodyPr>
          <a:lstStyle/>
          <a:p>
            <a:pPr algn="ctr"/>
            <a:r>
              <a:rPr lang="en-US" sz="2000" dirty="0"/>
              <a:t>METHODOLOGY</a:t>
            </a:r>
          </a:p>
        </p:txBody>
      </p:sp>
      <p:sp>
        <p:nvSpPr>
          <p:cNvPr id="19" name="TextBox 18">
            <a:extLst>
              <a:ext uri="{FF2B5EF4-FFF2-40B4-BE49-F238E27FC236}">
                <a16:creationId xmlns:a16="http://schemas.microsoft.com/office/drawing/2014/main" id="{14D75052-D1BC-49C6-4A25-B76BAF4D587F}"/>
              </a:ext>
            </a:extLst>
          </p:cNvPr>
          <p:cNvSpPr txBox="1"/>
          <p:nvPr/>
        </p:nvSpPr>
        <p:spPr>
          <a:xfrm>
            <a:off x="7571384" y="2584313"/>
            <a:ext cx="1828801" cy="707886"/>
          </a:xfrm>
          <a:prstGeom prst="rect">
            <a:avLst/>
          </a:prstGeom>
          <a:noFill/>
        </p:spPr>
        <p:txBody>
          <a:bodyPr wrap="square" rtlCol="0">
            <a:spAutoFit/>
          </a:bodyPr>
          <a:lstStyle/>
          <a:p>
            <a:pPr algn="ctr"/>
            <a:r>
              <a:rPr lang="en-US" sz="2000" dirty="0"/>
              <a:t>EXPERIMENTAL</a:t>
            </a:r>
          </a:p>
          <a:p>
            <a:pPr algn="ctr"/>
            <a:r>
              <a:rPr lang="en-US" sz="2000" dirty="0"/>
              <a:t>DESIGN</a:t>
            </a:r>
          </a:p>
        </p:txBody>
      </p:sp>
      <p:sp>
        <p:nvSpPr>
          <p:cNvPr id="20" name="TextBox 19">
            <a:extLst>
              <a:ext uri="{FF2B5EF4-FFF2-40B4-BE49-F238E27FC236}">
                <a16:creationId xmlns:a16="http://schemas.microsoft.com/office/drawing/2014/main" id="{222B5B25-BCA7-3EA8-817C-CDD239F96FA7}"/>
              </a:ext>
            </a:extLst>
          </p:cNvPr>
          <p:cNvSpPr txBox="1"/>
          <p:nvPr/>
        </p:nvSpPr>
        <p:spPr>
          <a:xfrm>
            <a:off x="9631207" y="2584313"/>
            <a:ext cx="1828801" cy="707886"/>
          </a:xfrm>
          <a:prstGeom prst="rect">
            <a:avLst/>
          </a:prstGeom>
          <a:noFill/>
        </p:spPr>
        <p:txBody>
          <a:bodyPr wrap="square" rtlCol="0">
            <a:spAutoFit/>
          </a:bodyPr>
          <a:lstStyle/>
          <a:p>
            <a:pPr algn="ctr"/>
            <a:r>
              <a:rPr lang="en-US" sz="2000" dirty="0"/>
              <a:t>RESULTS AND</a:t>
            </a:r>
          </a:p>
          <a:p>
            <a:pPr algn="ctr"/>
            <a:r>
              <a:rPr lang="en-US" sz="2000" dirty="0"/>
              <a:t>DISCUSSIONS</a:t>
            </a:r>
          </a:p>
        </p:txBody>
      </p:sp>
      <p:sp>
        <p:nvSpPr>
          <p:cNvPr id="21" name="TextBox 20">
            <a:extLst>
              <a:ext uri="{FF2B5EF4-FFF2-40B4-BE49-F238E27FC236}">
                <a16:creationId xmlns:a16="http://schemas.microsoft.com/office/drawing/2014/main" id="{FBAE9981-DEDA-73D4-7398-DAFBA38F40C7}"/>
              </a:ext>
            </a:extLst>
          </p:cNvPr>
          <p:cNvSpPr txBox="1"/>
          <p:nvPr/>
        </p:nvSpPr>
        <p:spPr>
          <a:xfrm>
            <a:off x="521200" y="3304313"/>
            <a:ext cx="1828800" cy="584775"/>
          </a:xfrm>
          <a:prstGeom prst="rect">
            <a:avLst/>
          </a:prstGeom>
          <a:noFill/>
        </p:spPr>
        <p:txBody>
          <a:bodyPr wrap="square" rtlCol="0">
            <a:spAutoFit/>
          </a:bodyPr>
          <a:lstStyle/>
          <a:p>
            <a:pPr marL="285750" indent="-285750">
              <a:buFont typeface="Arial" panose="020B0604020202020204" pitchFamily="34" charset="0"/>
              <a:buChar char="•"/>
            </a:pPr>
            <a:r>
              <a:rPr lang="en-US" sz="1600" i="1" dirty="0">
                <a:solidFill>
                  <a:schemeClr val="tx1">
                    <a:lumMod val="75000"/>
                    <a:lumOff val="25000"/>
                  </a:schemeClr>
                </a:solidFill>
              </a:rPr>
              <a:t>Motivation and challenges</a:t>
            </a:r>
          </a:p>
        </p:txBody>
      </p:sp>
      <p:sp>
        <p:nvSpPr>
          <p:cNvPr id="22" name="TextBox 21">
            <a:extLst>
              <a:ext uri="{FF2B5EF4-FFF2-40B4-BE49-F238E27FC236}">
                <a16:creationId xmlns:a16="http://schemas.microsoft.com/office/drawing/2014/main" id="{7465B9D1-8448-130D-331E-DFFF27253091}"/>
              </a:ext>
            </a:extLst>
          </p:cNvPr>
          <p:cNvSpPr txBox="1"/>
          <p:nvPr/>
        </p:nvSpPr>
        <p:spPr>
          <a:xfrm>
            <a:off x="2843904" y="3304313"/>
            <a:ext cx="2096796" cy="1569660"/>
          </a:xfrm>
          <a:prstGeom prst="rect">
            <a:avLst/>
          </a:prstGeom>
          <a:noFill/>
        </p:spPr>
        <p:txBody>
          <a:bodyPr wrap="square" rtlCol="0">
            <a:spAutoFit/>
          </a:bodyPr>
          <a:lstStyle/>
          <a:p>
            <a:pPr marL="285750" indent="-285750">
              <a:buFont typeface="Arial" panose="020B0604020202020204" pitchFamily="34" charset="0"/>
              <a:buChar char="•"/>
            </a:pPr>
            <a:r>
              <a:rPr lang="en-US" sz="1600" i="1" dirty="0">
                <a:solidFill>
                  <a:schemeClr val="tx1">
                    <a:lumMod val="75000"/>
                    <a:lumOff val="25000"/>
                  </a:schemeClr>
                </a:solidFill>
              </a:rPr>
              <a:t>Existing methods and limitations</a:t>
            </a:r>
          </a:p>
          <a:p>
            <a:pPr marL="285750" indent="-285750">
              <a:buFont typeface="Arial" panose="020B0604020202020204" pitchFamily="34" charset="0"/>
              <a:buChar char="•"/>
            </a:pPr>
            <a:r>
              <a:rPr lang="en-US" sz="1600" i="1" dirty="0">
                <a:solidFill>
                  <a:schemeClr val="tx1">
                    <a:lumMod val="75000"/>
                    <a:lumOff val="25000"/>
                  </a:schemeClr>
                </a:solidFill>
              </a:rPr>
              <a:t>Language models and applicability</a:t>
            </a:r>
          </a:p>
          <a:p>
            <a:pPr marL="285750" indent="-285750">
              <a:buFont typeface="Arial" panose="020B0604020202020204" pitchFamily="34" charset="0"/>
              <a:buChar char="•"/>
            </a:pPr>
            <a:r>
              <a:rPr lang="en-US" sz="1600" i="1" dirty="0">
                <a:solidFill>
                  <a:schemeClr val="tx1">
                    <a:lumMod val="75000"/>
                    <a:lumOff val="25000"/>
                  </a:schemeClr>
                </a:solidFill>
              </a:rPr>
              <a:t>Proposed direction</a:t>
            </a:r>
          </a:p>
          <a:p>
            <a:pPr marL="285750" indent="-285750">
              <a:buFont typeface="Arial" panose="020B0604020202020204" pitchFamily="34" charset="0"/>
              <a:buChar char="•"/>
            </a:pPr>
            <a:endParaRPr lang="en-US" sz="1600" i="1" dirty="0">
              <a:solidFill>
                <a:schemeClr val="tx1">
                  <a:lumMod val="75000"/>
                  <a:lumOff val="25000"/>
                </a:schemeClr>
              </a:solidFill>
            </a:endParaRPr>
          </a:p>
        </p:txBody>
      </p:sp>
      <p:sp>
        <p:nvSpPr>
          <p:cNvPr id="23" name="TextBox 22">
            <a:extLst>
              <a:ext uri="{FF2B5EF4-FFF2-40B4-BE49-F238E27FC236}">
                <a16:creationId xmlns:a16="http://schemas.microsoft.com/office/drawing/2014/main" id="{AB17218A-B6F9-EF64-5E90-5E94440B17F5}"/>
              </a:ext>
            </a:extLst>
          </p:cNvPr>
          <p:cNvSpPr txBox="1"/>
          <p:nvPr/>
        </p:nvSpPr>
        <p:spPr>
          <a:xfrm>
            <a:off x="5256216" y="3298256"/>
            <a:ext cx="1828800" cy="1077218"/>
          </a:xfrm>
          <a:prstGeom prst="rect">
            <a:avLst/>
          </a:prstGeom>
          <a:noFill/>
        </p:spPr>
        <p:txBody>
          <a:bodyPr wrap="square" rtlCol="0">
            <a:spAutoFit/>
          </a:bodyPr>
          <a:lstStyle/>
          <a:p>
            <a:pPr marL="285750" indent="-285750">
              <a:buFont typeface="Arial" panose="020B0604020202020204" pitchFamily="34" charset="0"/>
              <a:buChar char="•"/>
            </a:pPr>
            <a:r>
              <a:rPr lang="en-US" sz="1600" i="1" dirty="0">
                <a:solidFill>
                  <a:schemeClr val="tx1">
                    <a:lumMod val="75000"/>
                    <a:lumOff val="25000"/>
                  </a:schemeClr>
                </a:solidFill>
              </a:rPr>
              <a:t>Language model</a:t>
            </a:r>
          </a:p>
          <a:p>
            <a:pPr marL="285750" indent="-285750">
              <a:buFont typeface="Arial" panose="020B0604020202020204" pitchFamily="34" charset="0"/>
              <a:buChar char="•"/>
            </a:pPr>
            <a:r>
              <a:rPr lang="en-US" sz="1600" i="1" dirty="0">
                <a:solidFill>
                  <a:schemeClr val="tx1">
                    <a:lumMod val="75000"/>
                    <a:lumOff val="25000"/>
                  </a:schemeClr>
                </a:solidFill>
              </a:rPr>
              <a:t>RAG pipeline</a:t>
            </a:r>
          </a:p>
          <a:p>
            <a:pPr marL="285750" indent="-285750">
              <a:buFont typeface="Arial" panose="020B0604020202020204" pitchFamily="34" charset="0"/>
              <a:buChar char="•"/>
            </a:pPr>
            <a:endParaRPr lang="en-US" sz="1600" i="1" dirty="0">
              <a:solidFill>
                <a:schemeClr val="tx1">
                  <a:lumMod val="75000"/>
                  <a:lumOff val="25000"/>
                </a:schemeClr>
              </a:solidFill>
            </a:endParaRPr>
          </a:p>
        </p:txBody>
      </p:sp>
      <p:sp>
        <p:nvSpPr>
          <p:cNvPr id="26" name="TextBox 25">
            <a:extLst>
              <a:ext uri="{FF2B5EF4-FFF2-40B4-BE49-F238E27FC236}">
                <a16:creationId xmlns:a16="http://schemas.microsoft.com/office/drawing/2014/main" id="{12E3C1A7-1CFB-EDFD-E302-BF2AD0FC5D3D}"/>
              </a:ext>
            </a:extLst>
          </p:cNvPr>
          <p:cNvSpPr txBox="1"/>
          <p:nvPr/>
        </p:nvSpPr>
        <p:spPr>
          <a:xfrm>
            <a:off x="7564800" y="3287014"/>
            <a:ext cx="1828800" cy="584775"/>
          </a:xfrm>
          <a:prstGeom prst="rect">
            <a:avLst/>
          </a:prstGeom>
          <a:noFill/>
        </p:spPr>
        <p:txBody>
          <a:bodyPr wrap="square" rtlCol="0">
            <a:spAutoFit/>
          </a:bodyPr>
          <a:lstStyle/>
          <a:p>
            <a:pPr marL="285750" indent="-285750">
              <a:buFont typeface="Arial" panose="020B0604020202020204" pitchFamily="34" charset="0"/>
              <a:buChar char="•"/>
            </a:pPr>
            <a:r>
              <a:rPr lang="en-US" sz="1600" i="1" dirty="0">
                <a:solidFill>
                  <a:schemeClr val="tx1">
                    <a:lumMod val="75000"/>
                    <a:lumOff val="25000"/>
                  </a:schemeClr>
                </a:solidFill>
              </a:rPr>
              <a:t>Prompt Design</a:t>
            </a:r>
          </a:p>
          <a:p>
            <a:pPr marL="285750" indent="-285750">
              <a:buFont typeface="Arial" panose="020B0604020202020204" pitchFamily="34" charset="0"/>
              <a:buChar char="•"/>
            </a:pPr>
            <a:r>
              <a:rPr lang="en-US" sz="1600" i="1" dirty="0">
                <a:solidFill>
                  <a:schemeClr val="tx1">
                    <a:lumMod val="75000"/>
                    <a:lumOff val="25000"/>
                  </a:schemeClr>
                </a:solidFill>
              </a:rPr>
              <a:t>Data for RAG</a:t>
            </a:r>
          </a:p>
        </p:txBody>
      </p:sp>
      <p:sp>
        <p:nvSpPr>
          <p:cNvPr id="4" name="TextBox 3">
            <a:extLst>
              <a:ext uri="{FF2B5EF4-FFF2-40B4-BE49-F238E27FC236}">
                <a16:creationId xmlns:a16="http://schemas.microsoft.com/office/drawing/2014/main" id="{7EBE604A-2119-9F15-7AB5-6A61CE2FCBCA}"/>
              </a:ext>
            </a:extLst>
          </p:cNvPr>
          <p:cNvSpPr txBox="1"/>
          <p:nvPr/>
        </p:nvSpPr>
        <p:spPr>
          <a:xfrm>
            <a:off x="9873384" y="3329751"/>
            <a:ext cx="1828800" cy="584775"/>
          </a:xfrm>
          <a:prstGeom prst="rect">
            <a:avLst/>
          </a:prstGeom>
          <a:noFill/>
        </p:spPr>
        <p:txBody>
          <a:bodyPr wrap="square" rtlCol="0">
            <a:spAutoFit/>
          </a:bodyPr>
          <a:lstStyle/>
          <a:p>
            <a:pPr marL="285750" indent="-285750">
              <a:buFont typeface="Arial" panose="020B0604020202020204" pitchFamily="34" charset="0"/>
              <a:buChar char="•"/>
            </a:pPr>
            <a:r>
              <a:rPr lang="en-US" sz="1600" i="1" dirty="0">
                <a:solidFill>
                  <a:schemeClr val="tx1">
                    <a:lumMod val="75000"/>
                    <a:lumOff val="25000"/>
                  </a:schemeClr>
                </a:solidFill>
              </a:rPr>
              <a:t>Key results</a:t>
            </a:r>
          </a:p>
          <a:p>
            <a:pPr marL="285750" indent="-285750">
              <a:buFont typeface="Arial" panose="020B0604020202020204" pitchFamily="34" charset="0"/>
              <a:buChar char="•"/>
            </a:pPr>
            <a:r>
              <a:rPr lang="en-US" sz="1600" i="1" dirty="0">
                <a:solidFill>
                  <a:schemeClr val="tx1">
                    <a:lumMod val="75000"/>
                    <a:lumOff val="25000"/>
                  </a:schemeClr>
                </a:solidFill>
              </a:rPr>
              <a:t>Conclusions</a:t>
            </a:r>
          </a:p>
        </p:txBody>
      </p:sp>
    </p:spTree>
    <p:extLst>
      <p:ext uri="{BB962C8B-B14F-4D97-AF65-F5344CB8AC3E}">
        <p14:creationId xmlns:p14="http://schemas.microsoft.com/office/powerpoint/2010/main" val="4107002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179AB-FB98-D497-EEDC-08CF9990BC99}"/>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7C949D13-2559-1379-9F96-7E41D3B0B605}"/>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42B4AB64-3953-E637-AA76-1B7ACCFEBBAC}"/>
              </a:ext>
            </a:extLst>
          </p:cNvPr>
          <p:cNvSpPr>
            <a:spLocks noGrp="1"/>
          </p:cNvSpPr>
          <p:nvPr>
            <p:ph type="title"/>
          </p:nvPr>
        </p:nvSpPr>
        <p:spPr>
          <a:xfrm>
            <a:off x="914401" y="154264"/>
            <a:ext cx="5278582" cy="533673"/>
          </a:xfrm>
          <a:solidFill>
            <a:schemeClr val="bg1"/>
          </a:solidFill>
        </p:spPr>
        <p:txBody>
          <a:bodyPr/>
          <a:lstStyle/>
          <a:p>
            <a:r>
              <a:rPr lang="en-US" dirty="0"/>
              <a:t>SCENARIO GENERATION</a:t>
            </a:r>
          </a:p>
        </p:txBody>
      </p:sp>
      <p:sp>
        <p:nvSpPr>
          <p:cNvPr id="3" name="Slide Number Placeholder 2">
            <a:extLst>
              <a:ext uri="{FF2B5EF4-FFF2-40B4-BE49-F238E27FC236}">
                <a16:creationId xmlns:a16="http://schemas.microsoft.com/office/drawing/2014/main" id="{E09036FE-905A-606F-073F-532A308C914E}"/>
              </a:ext>
            </a:extLst>
          </p:cNvPr>
          <p:cNvSpPr>
            <a:spLocks noGrp="1"/>
          </p:cNvSpPr>
          <p:nvPr>
            <p:ph type="sldNum" sz="quarter" idx="12"/>
          </p:nvPr>
        </p:nvSpPr>
        <p:spPr/>
        <p:txBody>
          <a:bodyPr/>
          <a:lstStyle/>
          <a:p>
            <a:fld id="{87CEEBE6-EB9D-4758-B612-C84C40B14548}" type="slidenum">
              <a:rPr lang="en-SG" smtClean="0"/>
              <a:pPr/>
              <a:t>3</a:t>
            </a:fld>
            <a:endParaRPr lang="en-SG" dirty="0"/>
          </a:p>
        </p:txBody>
      </p:sp>
      <p:sp>
        <p:nvSpPr>
          <p:cNvPr id="6" name="Oval 5">
            <a:extLst>
              <a:ext uri="{FF2B5EF4-FFF2-40B4-BE49-F238E27FC236}">
                <a16:creationId xmlns:a16="http://schemas.microsoft.com/office/drawing/2014/main" id="{31FB38D6-90C0-B35B-6D2A-4BC313DF893E}"/>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a:t>
            </a:r>
          </a:p>
        </p:txBody>
      </p:sp>
      <p:sp>
        <p:nvSpPr>
          <p:cNvPr id="11" name="Title 1">
            <a:extLst>
              <a:ext uri="{FF2B5EF4-FFF2-40B4-BE49-F238E27FC236}">
                <a16:creationId xmlns:a16="http://schemas.microsoft.com/office/drawing/2014/main" id="{369010B3-59E1-80E7-603B-B41B81D23296}"/>
              </a:ext>
            </a:extLst>
          </p:cNvPr>
          <p:cNvSpPr txBox="1">
            <a:spLocks/>
          </p:cNvSpPr>
          <p:nvPr/>
        </p:nvSpPr>
        <p:spPr>
          <a:xfrm>
            <a:off x="913970" y="646372"/>
            <a:ext cx="5278582"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Motivation</a:t>
            </a:r>
          </a:p>
        </p:txBody>
      </p:sp>
      <p:sp>
        <p:nvSpPr>
          <p:cNvPr id="8" name="Content Placeholder 3">
            <a:extLst>
              <a:ext uri="{FF2B5EF4-FFF2-40B4-BE49-F238E27FC236}">
                <a16:creationId xmlns:a16="http://schemas.microsoft.com/office/drawing/2014/main" id="{9A5C6EC2-FF0A-2091-3962-3D7838F53792}"/>
              </a:ext>
            </a:extLst>
          </p:cNvPr>
          <p:cNvSpPr txBox="1">
            <a:spLocks/>
          </p:cNvSpPr>
          <p:nvPr/>
        </p:nvSpPr>
        <p:spPr>
          <a:xfrm>
            <a:off x="483513" y="1224970"/>
            <a:ext cx="6894032" cy="2370279"/>
          </a:xfrm>
          <a:prstGeom prst="rect">
            <a:avLst/>
          </a:prstGeom>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spcBef>
                <a:spcPts val="0"/>
              </a:spcBef>
              <a:buFont typeface="Wingdings" panose="05000000000000000000" pitchFamily="2" charset="2"/>
              <a:buChar char="Ø"/>
            </a:pPr>
            <a:r>
              <a:rPr lang="en-US" sz="1800" b="1" dirty="0">
                <a:latin typeface="+mn-lt"/>
                <a:cs typeface="Arial" panose="020B0604020202020204" pitchFamily="34" charset="0"/>
              </a:rPr>
              <a:t>Air traffic scenarios are critical enablers for:</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Algorithm development and testing:</a:t>
            </a:r>
          </a:p>
          <a:p>
            <a:pPr marL="1377950" lvl="2" indent="-222250">
              <a:spcBef>
                <a:spcPts val="0"/>
              </a:spcBef>
              <a:spcAft>
                <a:spcPts val="0"/>
              </a:spcAft>
              <a:buFont typeface="Courier New" panose="02070309020205020404" pitchFamily="49" charset="0"/>
              <a:buChar char="o"/>
            </a:pPr>
            <a:r>
              <a:rPr lang="en-US" sz="1200" strike="sngStrike" dirty="0">
                <a:latin typeface="+mn-lt"/>
                <a:cs typeface="Arial" panose="020B0604020202020204" pitchFamily="34" charset="0"/>
              </a:rPr>
              <a:t>Generate controlled tests (diverse operational conditions and edge cases) for evaluating ATM algorithms. </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Operational concept Evaluation:</a:t>
            </a:r>
          </a:p>
          <a:p>
            <a:pPr marL="1377950" lvl="2" indent="-222250">
              <a:spcBef>
                <a:spcPts val="0"/>
              </a:spcBef>
              <a:spcAft>
                <a:spcPts val="0"/>
              </a:spcAft>
              <a:buFont typeface="Courier New" panose="02070309020205020404" pitchFamily="49" charset="0"/>
              <a:buChar char="o"/>
              <a:tabLst>
                <a:tab pos="1373188" algn="l"/>
              </a:tabLst>
            </a:pPr>
            <a:r>
              <a:rPr lang="en-US" sz="1200" strike="sngStrike" dirty="0">
                <a:latin typeface="+mn-lt"/>
                <a:cs typeface="Arial" panose="020B0604020202020204" pitchFamily="34" charset="0"/>
              </a:rPr>
              <a:t>Generate repeatable, high-fidelity tests for feasibility and safety evaluation of novel ConOps such as human-AI teaming (HAT).</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Human factors research:</a:t>
            </a:r>
          </a:p>
          <a:p>
            <a:pPr marL="1377950" lvl="2" indent="-222250">
              <a:spcBef>
                <a:spcPts val="0"/>
              </a:spcBef>
              <a:spcAft>
                <a:spcPts val="0"/>
              </a:spcAft>
              <a:buFont typeface="Courier New" panose="02070309020205020404" pitchFamily="49" charset="0"/>
              <a:buChar char="o"/>
            </a:pPr>
            <a:r>
              <a:rPr lang="en-US" sz="1200" dirty="0">
                <a:latin typeface="+mn-lt"/>
                <a:cs typeface="Arial" panose="020B0604020202020204" pitchFamily="34" charset="0"/>
              </a:rPr>
              <a:t>Performance and concept evaluation involving humans and automation systems, investigate controller situational awareness, decision-making patterns etc.</a:t>
            </a:r>
          </a:p>
          <a:p>
            <a:pPr marL="1219170" lvl="2" indent="0">
              <a:spcBef>
                <a:spcPts val="0"/>
              </a:spcBef>
              <a:spcAft>
                <a:spcPts val="0"/>
              </a:spcAft>
              <a:buNone/>
            </a:pPr>
            <a:endParaRPr lang="en-US" dirty="0">
              <a:latin typeface="+mn-lt"/>
              <a:cs typeface="Arial" panose="020B0604020202020204" pitchFamily="34" charset="0"/>
            </a:endParaRPr>
          </a:p>
          <a:p>
            <a:pPr marL="152397" indent="0">
              <a:spcBef>
                <a:spcPts val="0"/>
              </a:spcBef>
              <a:buNone/>
            </a:pPr>
            <a:endParaRPr lang="en-US" dirty="0">
              <a:latin typeface="+mn-lt"/>
              <a:cs typeface="Arial" panose="020B0604020202020204" pitchFamily="34" charset="0"/>
            </a:endParaRPr>
          </a:p>
        </p:txBody>
      </p:sp>
      <p:sp>
        <p:nvSpPr>
          <p:cNvPr id="9" name="TextBox 8">
            <a:extLst>
              <a:ext uri="{FF2B5EF4-FFF2-40B4-BE49-F238E27FC236}">
                <a16:creationId xmlns:a16="http://schemas.microsoft.com/office/drawing/2014/main" id="{353826B8-DDF4-C280-1CF7-AEB7BA2FD8FF}"/>
              </a:ext>
            </a:extLst>
          </p:cNvPr>
          <p:cNvSpPr txBox="1"/>
          <p:nvPr/>
        </p:nvSpPr>
        <p:spPr>
          <a:xfrm>
            <a:off x="7496537" y="4297534"/>
            <a:ext cx="3939611" cy="600164"/>
          </a:xfrm>
          <a:prstGeom prst="rect">
            <a:avLst/>
          </a:prstGeom>
          <a:noFill/>
        </p:spPr>
        <p:txBody>
          <a:bodyPr wrap="square" rtlCol="0">
            <a:spAutoFit/>
          </a:bodyPr>
          <a:lstStyle/>
          <a:p>
            <a:pPr algn="just"/>
            <a:r>
              <a:rPr lang="en-US" sz="1100" i="1" dirty="0"/>
              <a:t>Figure 1. An illustration of a typical scenario generation process involving a scenario developer and a Subject matter expert (SME), highlighting the iterative process involved in scenario generation.</a:t>
            </a:r>
          </a:p>
        </p:txBody>
      </p:sp>
      <p:pic>
        <p:nvPicPr>
          <p:cNvPr id="10" name="Picture 9" descr="A diagram of a person's work flow&#10;&#10;AI-generated content may be incorrect.">
            <a:extLst>
              <a:ext uri="{FF2B5EF4-FFF2-40B4-BE49-F238E27FC236}">
                <a16:creationId xmlns:a16="http://schemas.microsoft.com/office/drawing/2014/main" id="{BF915CFF-4F27-8D82-2221-4A9D7A377BE6}"/>
              </a:ext>
            </a:extLst>
          </p:cNvPr>
          <p:cNvPicPr>
            <a:picLocks noChangeAspect="1"/>
          </p:cNvPicPr>
          <p:nvPr/>
        </p:nvPicPr>
        <p:blipFill>
          <a:blip r:embed="rId3"/>
          <a:stretch>
            <a:fillRect/>
          </a:stretch>
        </p:blipFill>
        <p:spPr>
          <a:xfrm>
            <a:off x="7148946" y="1347870"/>
            <a:ext cx="4171369" cy="2949664"/>
          </a:xfrm>
          <a:prstGeom prst="rect">
            <a:avLst/>
          </a:prstGeom>
        </p:spPr>
      </p:pic>
      <p:sp>
        <p:nvSpPr>
          <p:cNvPr id="12" name="TextBox 11">
            <a:extLst>
              <a:ext uri="{FF2B5EF4-FFF2-40B4-BE49-F238E27FC236}">
                <a16:creationId xmlns:a16="http://schemas.microsoft.com/office/drawing/2014/main" id="{DE4BA26A-6AD7-D4D0-A00B-5A8DE238757B}"/>
              </a:ext>
            </a:extLst>
          </p:cNvPr>
          <p:cNvSpPr txBox="1"/>
          <p:nvPr/>
        </p:nvSpPr>
        <p:spPr>
          <a:xfrm>
            <a:off x="364521" y="5842457"/>
            <a:ext cx="11462955" cy="646331"/>
          </a:xfrm>
          <a:prstGeom prst="rect">
            <a:avLst/>
          </a:prstGeom>
          <a:noFill/>
        </p:spPr>
        <p:txBody>
          <a:bodyPr wrap="square" rtlCol="0">
            <a:spAutoFit/>
          </a:bodyPr>
          <a:lstStyle/>
          <a:p>
            <a:pPr algn="ctr"/>
            <a:r>
              <a:rPr lang="en-US" sz="1800" b="1" dirty="0">
                <a:solidFill>
                  <a:srgbClr val="C00000"/>
                </a:solidFill>
                <a:cs typeface="Arial" panose="020B0604020202020204" pitchFamily="34" charset="0"/>
              </a:rPr>
              <a:t>Ability to systematically generate and iteratively refine air traffic scenarios challenging but critical for ATM research and development.</a:t>
            </a:r>
          </a:p>
        </p:txBody>
      </p:sp>
      <p:sp>
        <p:nvSpPr>
          <p:cNvPr id="4" name="Content Placeholder 3">
            <a:extLst>
              <a:ext uri="{FF2B5EF4-FFF2-40B4-BE49-F238E27FC236}">
                <a16:creationId xmlns:a16="http://schemas.microsoft.com/office/drawing/2014/main" id="{0531AD37-2398-8DDE-01A2-35CB9E10DF1B}"/>
              </a:ext>
            </a:extLst>
          </p:cNvPr>
          <p:cNvSpPr txBox="1">
            <a:spLocks/>
          </p:cNvSpPr>
          <p:nvPr/>
        </p:nvSpPr>
        <p:spPr>
          <a:xfrm>
            <a:off x="541430" y="3601537"/>
            <a:ext cx="6894032" cy="2139366"/>
          </a:xfrm>
          <a:prstGeom prst="rect">
            <a:avLst/>
          </a:prstGeom>
        </p:spPr>
        <p:txBody>
          <a:bodyPr vert="horz" lIns="91440" tIns="45720" rIns="91440" bIns="45720" rtlCol="0">
            <a:no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spcBef>
                <a:spcPts val="0"/>
              </a:spcBef>
              <a:buFont typeface="Wingdings" panose="05000000000000000000" pitchFamily="2" charset="2"/>
              <a:buChar char="Ø"/>
            </a:pPr>
            <a:r>
              <a:rPr lang="en-US" sz="1800" b="1" dirty="0">
                <a:latin typeface="+mn-lt"/>
                <a:cs typeface="Arial" panose="020B0604020202020204" pitchFamily="34" charset="0"/>
              </a:rPr>
              <a:t>Current challenges in scenario generation:</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Development bottlenecks:</a:t>
            </a:r>
          </a:p>
          <a:p>
            <a:pPr marL="1377950" lvl="2" indent="-222250">
              <a:spcBef>
                <a:spcPts val="0"/>
              </a:spcBef>
              <a:spcAft>
                <a:spcPts val="0"/>
              </a:spcAft>
              <a:buFont typeface="Courier New" panose="02070309020205020404" pitchFamily="49" charset="0"/>
              <a:buChar char="o"/>
            </a:pPr>
            <a:r>
              <a:rPr lang="en-US" sz="1200" dirty="0">
                <a:latin typeface="+mn-lt"/>
                <a:cs typeface="Arial" panose="020B0604020202020204" pitchFamily="34" charset="0"/>
              </a:rPr>
              <a:t>Time-intensive and iterative process requiring SME-developer co-ordination.</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Scale vs fidelity constraints:</a:t>
            </a:r>
          </a:p>
          <a:p>
            <a:pPr marL="1423988" lvl="2" indent="-268288">
              <a:spcBef>
                <a:spcPts val="0"/>
              </a:spcBef>
              <a:spcAft>
                <a:spcPts val="0"/>
              </a:spcAft>
              <a:buFont typeface="Courier New" panose="02070309020205020404" pitchFamily="49" charset="0"/>
              <a:buChar char="o"/>
            </a:pPr>
            <a:r>
              <a:rPr lang="en-US" sz="1200" dirty="0">
                <a:latin typeface="+mn-lt"/>
                <a:cs typeface="Arial" panose="020B0604020202020204" pitchFamily="34" charset="0"/>
              </a:rPr>
              <a:t>High fidelity simulations limit scenario quantity and  edge case converge, while large scale randomized generation may compromise operational realism.</a:t>
            </a:r>
          </a:p>
          <a:p>
            <a:pPr lvl="1">
              <a:spcBef>
                <a:spcPts val="0"/>
              </a:spcBef>
              <a:spcAft>
                <a:spcPts val="0"/>
              </a:spcAft>
              <a:buFont typeface="Arial" panose="020B0604020202020204" pitchFamily="34" charset="0"/>
              <a:buChar char="•"/>
            </a:pPr>
            <a:r>
              <a:rPr lang="en-US" sz="1600" dirty="0">
                <a:latin typeface="+mn-lt"/>
                <a:cs typeface="Arial" panose="020B0604020202020204" pitchFamily="34" charset="0"/>
              </a:rPr>
              <a:t>Multi-source data integration:</a:t>
            </a:r>
          </a:p>
          <a:p>
            <a:pPr marL="1423988" lvl="2" indent="-268288">
              <a:spcBef>
                <a:spcPts val="0"/>
              </a:spcBef>
              <a:spcAft>
                <a:spcPts val="0"/>
              </a:spcAft>
              <a:buFont typeface="Courier New" panose="02070309020205020404" pitchFamily="49" charset="0"/>
              <a:buChar char="o"/>
            </a:pPr>
            <a:r>
              <a:rPr lang="en-US" sz="1200" dirty="0">
                <a:latin typeface="+mn-lt"/>
                <a:cs typeface="Arial" panose="020B0604020202020204" pitchFamily="34" charset="0"/>
              </a:rPr>
              <a:t>Operational data is distributed across multiple heterogenous sources, making integration difficult. </a:t>
            </a:r>
          </a:p>
          <a:p>
            <a:pPr marL="152397" indent="0">
              <a:spcBef>
                <a:spcPts val="0"/>
              </a:spcBef>
              <a:buNone/>
            </a:pPr>
            <a:endParaRPr lang="en-US" dirty="0">
              <a:latin typeface="+mn-lt"/>
              <a:cs typeface="Arial" panose="020B0604020202020204" pitchFamily="34" charset="0"/>
            </a:endParaRPr>
          </a:p>
        </p:txBody>
      </p:sp>
    </p:spTree>
    <p:extLst>
      <p:ext uri="{BB962C8B-B14F-4D97-AF65-F5344CB8AC3E}">
        <p14:creationId xmlns:p14="http://schemas.microsoft.com/office/powerpoint/2010/main" val="1906499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890E15-602D-483B-397E-ECF24799545D}"/>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6B2AB6F3-83F5-9708-3066-29A0FC8DC6EF}"/>
              </a:ext>
            </a:extLst>
          </p:cNvPr>
          <p:cNvSpPr txBox="1"/>
          <p:nvPr/>
        </p:nvSpPr>
        <p:spPr>
          <a:xfrm>
            <a:off x="8103591" y="2513540"/>
            <a:ext cx="3399347" cy="3645456"/>
          </a:xfrm>
          <a:prstGeom prst="roundRect">
            <a:avLst/>
          </a:prstGeom>
          <a:solidFill>
            <a:schemeClr val="bg1">
              <a:lumMod val="95000"/>
            </a:schemeClr>
          </a:solidFill>
        </p:spPr>
        <p:txBody>
          <a:bodyPr wrap="square" rtlCol="0">
            <a:spAutoFit/>
          </a:bodyPr>
          <a:lstStyle/>
          <a:p>
            <a:pPr marL="285750" indent="-285750">
              <a:buFont typeface="Arial" panose="020B0604020202020204" pitchFamily="34" charset="0"/>
              <a:buChar char="•"/>
            </a:pPr>
            <a:r>
              <a:rPr lang="en-US" sz="1400" b="1" dirty="0"/>
              <a:t>Manual data generation</a:t>
            </a:r>
            <a:r>
              <a:rPr lang="en-US" sz="1400" dirty="0"/>
              <a:t> from scratch.</a:t>
            </a:r>
          </a:p>
          <a:p>
            <a:pPr marL="285750" indent="-285750">
              <a:buFont typeface="Arial" panose="020B0604020202020204" pitchFamily="34" charset="0"/>
              <a:buChar char="•"/>
            </a:pPr>
            <a:r>
              <a:rPr lang="en-US" sz="1400" dirty="0"/>
              <a:t>Examples:</a:t>
            </a:r>
          </a:p>
          <a:p>
            <a:pPr marL="742950" lvl="1" indent="-285750">
              <a:buFont typeface="Arial" panose="020B0604020202020204" pitchFamily="34" charset="0"/>
              <a:buChar char="•"/>
            </a:pPr>
            <a:r>
              <a:rPr lang="en-US" sz="1400" dirty="0"/>
              <a:t>Human-in-the-loop (HITL) </a:t>
            </a:r>
            <a:r>
              <a:rPr lang="en-US" sz="1400" strike="sngStrike" dirty="0"/>
              <a:t>experiments to investigate workload,  </a:t>
            </a:r>
            <a:r>
              <a:rPr lang="en-US" sz="1400" strike="sngStrike" dirty="0">
                <a:cs typeface="Arial" panose="020B0604020202020204" pitchFamily="34" charset="0"/>
              </a:rPr>
              <a:t>decision-making patterns etc.</a:t>
            </a:r>
          </a:p>
          <a:p>
            <a:pPr marL="742950" lvl="1" indent="-285750">
              <a:buFont typeface="Arial" panose="020B0604020202020204" pitchFamily="34" charset="0"/>
              <a:buChar char="•"/>
            </a:pPr>
            <a:r>
              <a:rPr lang="en-US" sz="1400" dirty="0"/>
              <a:t>Tasks demanding specific characteristics. </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endParaRPr lang="en-US" sz="1400" dirty="0"/>
          </a:p>
          <a:p>
            <a:pPr lvl="1"/>
            <a:endParaRPr lang="en-US" sz="1400" dirty="0"/>
          </a:p>
          <a:p>
            <a:r>
              <a:rPr lang="en-US" sz="1400" dirty="0">
                <a:solidFill>
                  <a:srgbClr val="C00000"/>
                </a:solidFill>
              </a:rPr>
              <a:t>Significantly time consuming, poor scalability (often limited to few bespoke scenarios). </a:t>
            </a:r>
          </a:p>
        </p:txBody>
      </p:sp>
      <p:sp>
        <p:nvSpPr>
          <p:cNvPr id="14" name="TextBox 13">
            <a:extLst>
              <a:ext uri="{FF2B5EF4-FFF2-40B4-BE49-F238E27FC236}">
                <a16:creationId xmlns:a16="http://schemas.microsoft.com/office/drawing/2014/main" id="{6C077BC3-F2CA-2210-A374-A8CC473D8F3C}"/>
              </a:ext>
            </a:extLst>
          </p:cNvPr>
          <p:cNvSpPr txBox="1"/>
          <p:nvPr/>
        </p:nvSpPr>
        <p:spPr>
          <a:xfrm>
            <a:off x="4441562" y="2525349"/>
            <a:ext cx="3399347" cy="3581162"/>
          </a:xfrm>
          <a:prstGeom prst="roundRect">
            <a:avLst>
              <a:gd name="adj" fmla="val 13264"/>
            </a:avLst>
          </a:prstGeom>
          <a:solidFill>
            <a:schemeClr val="bg1">
              <a:lumMod val="95000"/>
            </a:schemeClr>
          </a:solidFill>
        </p:spPr>
        <p:txBody>
          <a:bodyPr wrap="square" rtlCol="0">
            <a:spAutoFit/>
          </a:bodyPr>
          <a:lstStyle/>
          <a:p>
            <a:pPr marL="285750" indent="-285750">
              <a:buFont typeface="Arial" panose="020B0604020202020204" pitchFamily="34" charset="0"/>
              <a:buChar char="•"/>
            </a:pPr>
            <a:r>
              <a:rPr lang="en-US" sz="1400" dirty="0"/>
              <a:t>Use </a:t>
            </a:r>
            <a:r>
              <a:rPr lang="en-US" sz="1400" b="1" dirty="0"/>
              <a:t>probabilistic distributions for key parameters</a:t>
            </a:r>
            <a:r>
              <a:rPr lang="en-US" sz="1400" dirty="0"/>
              <a:t>( traffic density, </a:t>
            </a:r>
            <a:r>
              <a:rPr lang="en-US" sz="1400" strike="sngStrike" dirty="0"/>
              <a:t>aircraft types, routing structures) to generate novel traffic behaviors.</a:t>
            </a:r>
          </a:p>
          <a:p>
            <a:pPr marL="285750" indent="-285750">
              <a:buFont typeface="Arial" panose="020B0604020202020204" pitchFamily="34" charset="0"/>
              <a:buChar char="•"/>
            </a:pPr>
            <a:r>
              <a:rPr lang="en-US" sz="1400" strike="sngStrike" dirty="0"/>
              <a:t>Typically used where data is scarce/unavailable</a:t>
            </a:r>
            <a:r>
              <a:rPr lang="en-US" sz="1400" dirty="0"/>
              <a:t>.</a:t>
            </a:r>
          </a:p>
          <a:p>
            <a:pPr marL="285750" indent="-285750">
              <a:buFont typeface="Arial" panose="020B0604020202020204" pitchFamily="34" charset="0"/>
              <a:buChar char="•"/>
            </a:pPr>
            <a:r>
              <a:rPr lang="en-US" sz="1400" dirty="0"/>
              <a:t>Examples: </a:t>
            </a:r>
          </a:p>
          <a:p>
            <a:pPr marL="742950" lvl="1" indent="-285750">
              <a:buFont typeface="Arial" panose="020B0604020202020204" pitchFamily="34" charset="0"/>
              <a:buChar char="•"/>
            </a:pPr>
            <a:r>
              <a:rPr lang="en-US" sz="1400" dirty="0"/>
              <a:t>Conflict detection and resolution studies.</a:t>
            </a:r>
          </a:p>
          <a:p>
            <a:pPr marL="742950" lvl="1" indent="-285750">
              <a:buFont typeface="Arial" panose="020B0604020202020204" pitchFamily="34" charset="0"/>
              <a:buChar char="•"/>
            </a:pPr>
            <a:r>
              <a:rPr lang="en-US" sz="1400" dirty="0"/>
              <a:t>Novel operational paradigms, such as free route airspace (FRA) [13] and flow-centric operations [14].</a:t>
            </a:r>
          </a:p>
          <a:p>
            <a:r>
              <a:rPr lang="en-US" sz="1400" dirty="0">
                <a:solidFill>
                  <a:srgbClr val="C00000"/>
                </a:solidFill>
              </a:rPr>
              <a:t>Ensuring generated data quality and its distribution remains challenging. </a:t>
            </a:r>
            <a:endParaRPr lang="en-US" sz="1050" dirty="0">
              <a:solidFill>
                <a:srgbClr val="C00000"/>
              </a:solidFill>
            </a:endParaRPr>
          </a:p>
        </p:txBody>
      </p:sp>
      <p:sp>
        <p:nvSpPr>
          <p:cNvPr id="15" name="TextBox 14">
            <a:extLst>
              <a:ext uri="{FF2B5EF4-FFF2-40B4-BE49-F238E27FC236}">
                <a16:creationId xmlns:a16="http://schemas.microsoft.com/office/drawing/2014/main" id="{8BD330CC-17CC-905D-3932-8F52F3433F0F}"/>
              </a:ext>
            </a:extLst>
          </p:cNvPr>
          <p:cNvSpPr txBox="1"/>
          <p:nvPr/>
        </p:nvSpPr>
        <p:spPr>
          <a:xfrm>
            <a:off x="730437" y="2527918"/>
            <a:ext cx="3399347" cy="3549015"/>
          </a:xfrm>
          <a:prstGeom prst="roundRect">
            <a:avLst>
              <a:gd name="adj" fmla="val 12847"/>
            </a:avLst>
          </a:prstGeom>
          <a:solidFill>
            <a:schemeClr val="bg1">
              <a:lumMod val="95000"/>
            </a:schemeClr>
          </a:solidFill>
        </p:spPr>
        <p:txBody>
          <a:bodyPr wrap="square" rtlCol="0">
            <a:spAutoFit/>
          </a:bodyPr>
          <a:lstStyle/>
          <a:p>
            <a:pPr marL="285750" indent="-285750">
              <a:buFont typeface="Arial" panose="020B0604020202020204" pitchFamily="34" charset="0"/>
              <a:buChar char="•"/>
            </a:pPr>
            <a:r>
              <a:rPr lang="en-US" sz="1400" dirty="0"/>
              <a:t>Use </a:t>
            </a:r>
            <a:r>
              <a:rPr lang="en-US" sz="1400" b="1" dirty="0"/>
              <a:t>existing operational datasets </a:t>
            </a:r>
            <a:r>
              <a:rPr lang="en-US" sz="1400" dirty="0"/>
              <a:t>and data patterns by altering information such as </a:t>
            </a:r>
            <a:r>
              <a:rPr lang="en-SG" sz="1400" dirty="0"/>
              <a:t>flight levels, departure times or </a:t>
            </a:r>
            <a:r>
              <a:rPr lang="en-SG" sz="1400" strike="sngStrike" dirty="0"/>
              <a:t>separation parameters to create experimental scenarios.</a:t>
            </a:r>
          </a:p>
          <a:p>
            <a:pPr marL="285750" indent="-285750">
              <a:buFont typeface="Arial" panose="020B0604020202020204" pitchFamily="34" charset="0"/>
              <a:buChar char="•"/>
            </a:pPr>
            <a:r>
              <a:rPr lang="en-US" sz="1400" dirty="0"/>
              <a:t>Examples: </a:t>
            </a:r>
          </a:p>
          <a:p>
            <a:pPr marL="742950" lvl="1" indent="-285750">
              <a:buFont typeface="Arial" panose="020B0604020202020204" pitchFamily="34" charset="0"/>
              <a:buChar char="•"/>
            </a:pPr>
            <a:r>
              <a:rPr lang="en-US" sz="1400" dirty="0"/>
              <a:t>Research on continuous descent operations, arrival sequencing [16], and demand-capacity balancing [17]. </a:t>
            </a:r>
          </a:p>
          <a:p>
            <a:pPr lvl="1"/>
            <a:endParaRPr lang="en-US" sz="1400" dirty="0"/>
          </a:p>
          <a:p>
            <a:r>
              <a:rPr lang="en-US" sz="1400" dirty="0">
                <a:solidFill>
                  <a:srgbClr val="C00000"/>
                </a:solidFill>
              </a:rPr>
              <a:t>Constrained by original data distributions that are prone to replicating existing data patterns.</a:t>
            </a:r>
          </a:p>
        </p:txBody>
      </p:sp>
      <p:cxnSp>
        <p:nvCxnSpPr>
          <p:cNvPr id="5" name="Straight Connector 4">
            <a:extLst>
              <a:ext uri="{FF2B5EF4-FFF2-40B4-BE49-F238E27FC236}">
                <a16:creationId xmlns:a16="http://schemas.microsoft.com/office/drawing/2014/main" id="{7A6A1F71-174A-0B6E-27BA-A8E55F0E7671}"/>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88A12492-6DD2-15EC-8D26-DE45F4F1C09D}"/>
              </a:ext>
            </a:extLst>
          </p:cNvPr>
          <p:cNvSpPr>
            <a:spLocks noGrp="1"/>
          </p:cNvSpPr>
          <p:nvPr>
            <p:ph type="title"/>
          </p:nvPr>
        </p:nvSpPr>
        <p:spPr>
          <a:xfrm>
            <a:off x="914401" y="154264"/>
            <a:ext cx="2715490" cy="533673"/>
          </a:xfrm>
          <a:solidFill>
            <a:schemeClr val="bg1"/>
          </a:solidFill>
        </p:spPr>
        <p:txBody>
          <a:bodyPr/>
          <a:lstStyle/>
          <a:p>
            <a:r>
              <a:rPr lang="en-US" dirty="0"/>
              <a:t>LITERATURE</a:t>
            </a:r>
          </a:p>
        </p:txBody>
      </p:sp>
      <p:sp>
        <p:nvSpPr>
          <p:cNvPr id="3" name="Slide Number Placeholder 2">
            <a:extLst>
              <a:ext uri="{FF2B5EF4-FFF2-40B4-BE49-F238E27FC236}">
                <a16:creationId xmlns:a16="http://schemas.microsoft.com/office/drawing/2014/main" id="{565E8793-288B-9AB3-B401-4B1E1CF67B4C}"/>
              </a:ext>
            </a:extLst>
          </p:cNvPr>
          <p:cNvSpPr>
            <a:spLocks noGrp="1"/>
          </p:cNvSpPr>
          <p:nvPr>
            <p:ph type="sldNum" sz="quarter" idx="12"/>
          </p:nvPr>
        </p:nvSpPr>
        <p:spPr/>
        <p:txBody>
          <a:bodyPr/>
          <a:lstStyle/>
          <a:p>
            <a:fld id="{87CEEBE6-EB9D-4758-B612-C84C40B14548}" type="slidenum">
              <a:rPr lang="en-SG" smtClean="0"/>
              <a:pPr/>
              <a:t>4</a:t>
            </a:fld>
            <a:endParaRPr lang="en-SG" dirty="0"/>
          </a:p>
        </p:txBody>
      </p:sp>
      <p:sp>
        <p:nvSpPr>
          <p:cNvPr id="6" name="Oval 5">
            <a:extLst>
              <a:ext uri="{FF2B5EF4-FFF2-40B4-BE49-F238E27FC236}">
                <a16:creationId xmlns:a16="http://schemas.microsoft.com/office/drawing/2014/main" id="{58225F72-A48E-5DA4-3268-0576773C334C}"/>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p>
        </p:txBody>
      </p:sp>
      <p:sp>
        <p:nvSpPr>
          <p:cNvPr id="11" name="Title 1">
            <a:extLst>
              <a:ext uri="{FF2B5EF4-FFF2-40B4-BE49-F238E27FC236}">
                <a16:creationId xmlns:a16="http://schemas.microsoft.com/office/drawing/2014/main" id="{B781C8F7-6A49-8915-C465-5E0A3C64FE41}"/>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Scenario Generation Methodologies</a:t>
            </a:r>
          </a:p>
        </p:txBody>
      </p:sp>
      <p:sp>
        <p:nvSpPr>
          <p:cNvPr id="8" name="Rounded Rectangle 7">
            <a:extLst>
              <a:ext uri="{FF2B5EF4-FFF2-40B4-BE49-F238E27FC236}">
                <a16:creationId xmlns:a16="http://schemas.microsoft.com/office/drawing/2014/main" id="{5730E1D5-C775-D1C6-ADD2-F7A44C8F7068}"/>
              </a:ext>
            </a:extLst>
          </p:cNvPr>
          <p:cNvSpPr/>
          <p:nvPr/>
        </p:nvSpPr>
        <p:spPr>
          <a:xfrm>
            <a:off x="5011993" y="1367687"/>
            <a:ext cx="2168013"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Scenario Generation</a:t>
            </a:r>
          </a:p>
        </p:txBody>
      </p:sp>
      <p:sp>
        <p:nvSpPr>
          <p:cNvPr id="9" name="Rounded Rectangle 8">
            <a:extLst>
              <a:ext uri="{FF2B5EF4-FFF2-40B4-BE49-F238E27FC236}">
                <a16:creationId xmlns:a16="http://schemas.microsoft.com/office/drawing/2014/main" id="{7964EF54-C5A4-AD50-27D5-72E364E595BB}"/>
              </a:ext>
            </a:extLst>
          </p:cNvPr>
          <p:cNvSpPr/>
          <p:nvPr/>
        </p:nvSpPr>
        <p:spPr>
          <a:xfrm>
            <a:off x="1375669" y="2221186"/>
            <a:ext cx="1956619"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Historical data</a:t>
            </a:r>
          </a:p>
        </p:txBody>
      </p:sp>
      <p:sp>
        <p:nvSpPr>
          <p:cNvPr id="10" name="Rounded Rectangle 9">
            <a:extLst>
              <a:ext uri="{FF2B5EF4-FFF2-40B4-BE49-F238E27FC236}">
                <a16:creationId xmlns:a16="http://schemas.microsoft.com/office/drawing/2014/main" id="{C90DC9A9-65CC-0C02-33A9-20C910CA6FE1}"/>
              </a:ext>
            </a:extLst>
          </p:cNvPr>
          <p:cNvSpPr/>
          <p:nvPr/>
        </p:nvSpPr>
        <p:spPr>
          <a:xfrm>
            <a:off x="5041489" y="2221186"/>
            <a:ext cx="2109019"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Randomized data</a:t>
            </a:r>
          </a:p>
        </p:txBody>
      </p:sp>
      <p:sp>
        <p:nvSpPr>
          <p:cNvPr id="12" name="Rounded Rectangle 11">
            <a:extLst>
              <a:ext uri="{FF2B5EF4-FFF2-40B4-BE49-F238E27FC236}">
                <a16:creationId xmlns:a16="http://schemas.microsoft.com/office/drawing/2014/main" id="{747370A5-2170-63B8-0FE2-42E891DC4EDD}"/>
              </a:ext>
            </a:extLst>
          </p:cNvPr>
          <p:cNvSpPr/>
          <p:nvPr/>
        </p:nvSpPr>
        <p:spPr>
          <a:xfrm>
            <a:off x="8660869" y="2221186"/>
            <a:ext cx="2349724" cy="3760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Manual hand-crafting</a:t>
            </a:r>
          </a:p>
        </p:txBody>
      </p:sp>
      <p:cxnSp>
        <p:nvCxnSpPr>
          <p:cNvPr id="17" name="Elbow Connector 16">
            <a:extLst>
              <a:ext uri="{FF2B5EF4-FFF2-40B4-BE49-F238E27FC236}">
                <a16:creationId xmlns:a16="http://schemas.microsoft.com/office/drawing/2014/main" id="{EF5C45CD-DE26-98BF-D452-CECA1A0B6E87}"/>
              </a:ext>
            </a:extLst>
          </p:cNvPr>
          <p:cNvCxnSpPr>
            <a:cxnSpLocks/>
            <a:stCxn id="8" idx="2"/>
            <a:endCxn id="9" idx="0"/>
          </p:cNvCxnSpPr>
          <p:nvPr/>
        </p:nvCxnSpPr>
        <p:spPr>
          <a:xfrm rot="5400000">
            <a:off x="3986283" y="111468"/>
            <a:ext cx="477415" cy="3742021"/>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18" name="Elbow Connector 17">
            <a:extLst>
              <a:ext uri="{FF2B5EF4-FFF2-40B4-BE49-F238E27FC236}">
                <a16:creationId xmlns:a16="http://schemas.microsoft.com/office/drawing/2014/main" id="{B6E7BCD1-9CC2-A184-A1EC-BC7E14EE4147}"/>
              </a:ext>
            </a:extLst>
          </p:cNvPr>
          <p:cNvCxnSpPr>
            <a:cxnSpLocks/>
            <a:stCxn id="8" idx="2"/>
            <a:endCxn id="12" idx="0"/>
          </p:cNvCxnSpPr>
          <p:nvPr/>
        </p:nvCxnSpPr>
        <p:spPr>
          <a:xfrm rot="16200000" flipH="1">
            <a:off x="7727158" y="112612"/>
            <a:ext cx="477415" cy="373973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9" name="Elbow Connector 18">
            <a:extLst>
              <a:ext uri="{FF2B5EF4-FFF2-40B4-BE49-F238E27FC236}">
                <a16:creationId xmlns:a16="http://schemas.microsoft.com/office/drawing/2014/main" id="{9E061809-0CEE-4616-3FCD-7C3E034BD9A9}"/>
              </a:ext>
            </a:extLst>
          </p:cNvPr>
          <p:cNvCxnSpPr>
            <a:cxnSpLocks/>
            <a:stCxn id="8" idx="2"/>
            <a:endCxn id="10" idx="0"/>
          </p:cNvCxnSpPr>
          <p:nvPr/>
        </p:nvCxnSpPr>
        <p:spPr>
          <a:xfrm rot="5400000">
            <a:off x="5857293" y="1982478"/>
            <a:ext cx="477415" cy="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68156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4"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E6809B-2145-1A17-2B63-443AD55B7058}"/>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8994497-FB73-983A-BC70-9EED8B65E438}"/>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35471AA9-B69B-1DA7-D438-DAE393297C07}"/>
              </a:ext>
            </a:extLst>
          </p:cNvPr>
          <p:cNvSpPr>
            <a:spLocks noGrp="1"/>
          </p:cNvSpPr>
          <p:nvPr>
            <p:ph type="title"/>
          </p:nvPr>
        </p:nvSpPr>
        <p:spPr>
          <a:xfrm>
            <a:off x="914401" y="154264"/>
            <a:ext cx="2715490" cy="533673"/>
          </a:xfrm>
          <a:solidFill>
            <a:schemeClr val="bg1"/>
          </a:solidFill>
        </p:spPr>
        <p:txBody>
          <a:bodyPr/>
          <a:lstStyle/>
          <a:p>
            <a:r>
              <a:rPr lang="en-US" dirty="0"/>
              <a:t>LITERATURE</a:t>
            </a:r>
          </a:p>
        </p:txBody>
      </p:sp>
      <p:sp>
        <p:nvSpPr>
          <p:cNvPr id="3" name="Slide Number Placeholder 2">
            <a:extLst>
              <a:ext uri="{FF2B5EF4-FFF2-40B4-BE49-F238E27FC236}">
                <a16:creationId xmlns:a16="http://schemas.microsoft.com/office/drawing/2014/main" id="{2CC1C5E0-1DE1-5F1A-F539-36520A41E09C}"/>
              </a:ext>
            </a:extLst>
          </p:cNvPr>
          <p:cNvSpPr>
            <a:spLocks noGrp="1"/>
          </p:cNvSpPr>
          <p:nvPr>
            <p:ph type="sldNum" sz="quarter" idx="12"/>
          </p:nvPr>
        </p:nvSpPr>
        <p:spPr/>
        <p:txBody>
          <a:bodyPr/>
          <a:lstStyle/>
          <a:p>
            <a:fld id="{87CEEBE6-EB9D-4758-B612-C84C40B14548}" type="slidenum">
              <a:rPr lang="en-SG" smtClean="0"/>
              <a:pPr/>
              <a:t>5</a:t>
            </a:fld>
            <a:endParaRPr lang="en-SG" dirty="0"/>
          </a:p>
        </p:txBody>
      </p:sp>
      <p:sp>
        <p:nvSpPr>
          <p:cNvPr id="6" name="Oval 5">
            <a:extLst>
              <a:ext uri="{FF2B5EF4-FFF2-40B4-BE49-F238E27FC236}">
                <a16:creationId xmlns:a16="http://schemas.microsoft.com/office/drawing/2014/main" id="{8FDF1234-886B-3E93-ADEF-F34D696842C3}"/>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p>
        </p:txBody>
      </p:sp>
      <p:sp>
        <p:nvSpPr>
          <p:cNvPr id="11" name="Title 1">
            <a:extLst>
              <a:ext uri="{FF2B5EF4-FFF2-40B4-BE49-F238E27FC236}">
                <a16:creationId xmlns:a16="http://schemas.microsoft.com/office/drawing/2014/main" id="{154257A4-5F4F-42B6-8992-0AF83EAEC423}"/>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LLMs and their Applicability </a:t>
            </a:r>
          </a:p>
        </p:txBody>
      </p:sp>
      <p:sp>
        <p:nvSpPr>
          <p:cNvPr id="4" name="Content Placeholder 3">
            <a:extLst>
              <a:ext uri="{FF2B5EF4-FFF2-40B4-BE49-F238E27FC236}">
                <a16:creationId xmlns:a16="http://schemas.microsoft.com/office/drawing/2014/main" id="{BC73FFC5-E198-771E-5DBD-FBEF28D00CA0}"/>
              </a:ext>
            </a:extLst>
          </p:cNvPr>
          <p:cNvSpPr>
            <a:spLocks noGrp="1"/>
          </p:cNvSpPr>
          <p:nvPr>
            <p:ph sz="quarter" idx="13"/>
          </p:nvPr>
        </p:nvSpPr>
        <p:spPr>
          <a:xfrm>
            <a:off x="913967" y="1783773"/>
            <a:ext cx="4761274" cy="2408683"/>
          </a:xfrm>
        </p:spPr>
        <p:txBody>
          <a:bodyPr>
            <a:normAutofit/>
          </a:bodyPr>
          <a:lstStyle/>
          <a:p>
            <a:r>
              <a:rPr lang="en-US" sz="1600" dirty="0"/>
              <a:t>Q&amp;A, Summarization tasks – </a:t>
            </a:r>
            <a:r>
              <a:rPr lang="en-US" sz="1600" i="1" dirty="0"/>
              <a:t>AviationGPT (2024)</a:t>
            </a:r>
          </a:p>
          <a:p>
            <a:r>
              <a:rPr lang="en-US" sz="1600" dirty="0"/>
              <a:t>Ground delay program (GDP) information management (summarization) – ChatATC (2024)</a:t>
            </a:r>
          </a:p>
          <a:p>
            <a:r>
              <a:rPr lang="en-US" sz="1600" dirty="0"/>
              <a:t>Aviation safety Analysis and incident reporting system (report analysis)  </a:t>
            </a:r>
            <a:r>
              <a:rPr lang="en-US" sz="1600" i="1" dirty="0"/>
              <a:t>- ASRS (2023)</a:t>
            </a:r>
          </a:p>
          <a:p>
            <a:endParaRPr lang="en-US" sz="1600" i="1" dirty="0"/>
          </a:p>
        </p:txBody>
      </p:sp>
      <p:pic>
        <p:nvPicPr>
          <p:cNvPr id="7" name="Picture 6" descr="A white surface with a yellow background&#10;&#10;AI-generated content may be incorrect.">
            <a:extLst>
              <a:ext uri="{FF2B5EF4-FFF2-40B4-BE49-F238E27FC236}">
                <a16:creationId xmlns:a16="http://schemas.microsoft.com/office/drawing/2014/main" id="{2623EAE0-786C-FAD1-7F97-992ECF5A4132}"/>
              </a:ext>
            </a:extLst>
          </p:cNvPr>
          <p:cNvPicPr>
            <a:picLocks noChangeAspect="1"/>
          </p:cNvPicPr>
          <p:nvPr/>
        </p:nvPicPr>
        <p:blipFill>
          <a:blip r:embed="rId3"/>
          <a:srcRect r="12630"/>
          <a:stretch/>
        </p:blipFill>
        <p:spPr>
          <a:xfrm>
            <a:off x="6962568" y="3743739"/>
            <a:ext cx="4322857" cy="2638800"/>
          </a:xfrm>
          <a:prstGeom prst="rect">
            <a:avLst/>
          </a:prstGeom>
        </p:spPr>
      </p:pic>
      <p:pic>
        <p:nvPicPr>
          <p:cNvPr id="13" name="Picture 12" descr="A white surface with a yellow background&#10;&#10;AI-generated content may be incorrect.">
            <a:extLst>
              <a:ext uri="{FF2B5EF4-FFF2-40B4-BE49-F238E27FC236}">
                <a16:creationId xmlns:a16="http://schemas.microsoft.com/office/drawing/2014/main" id="{7E6B6FBE-CB9F-E50A-EC70-E9CC135C040C}"/>
              </a:ext>
            </a:extLst>
          </p:cNvPr>
          <p:cNvPicPr>
            <a:picLocks noChangeAspect="1"/>
          </p:cNvPicPr>
          <p:nvPr/>
        </p:nvPicPr>
        <p:blipFill>
          <a:blip r:embed="rId4"/>
          <a:stretch>
            <a:fillRect/>
          </a:stretch>
        </p:blipFill>
        <p:spPr>
          <a:xfrm>
            <a:off x="1397927" y="4057557"/>
            <a:ext cx="4323600" cy="1635322"/>
          </a:xfrm>
          <a:prstGeom prst="rect">
            <a:avLst/>
          </a:prstGeom>
        </p:spPr>
      </p:pic>
      <p:sp>
        <p:nvSpPr>
          <p:cNvPr id="24" name="Rounded Rectangle 23">
            <a:extLst>
              <a:ext uri="{FF2B5EF4-FFF2-40B4-BE49-F238E27FC236}">
                <a16:creationId xmlns:a16="http://schemas.microsoft.com/office/drawing/2014/main" id="{397A8CFB-D19A-2996-B784-7BE2459ECCB2}"/>
              </a:ext>
            </a:extLst>
          </p:cNvPr>
          <p:cNvSpPr/>
          <p:nvPr/>
        </p:nvSpPr>
        <p:spPr>
          <a:xfrm>
            <a:off x="913969" y="1395283"/>
            <a:ext cx="4761273" cy="33951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dirty="0"/>
              <a:t>Air Traffic Management Use case (Text-To-Text):</a:t>
            </a:r>
          </a:p>
        </p:txBody>
      </p:sp>
      <p:sp>
        <p:nvSpPr>
          <p:cNvPr id="25" name="Rounded Rectangle 24">
            <a:extLst>
              <a:ext uri="{FF2B5EF4-FFF2-40B4-BE49-F238E27FC236}">
                <a16:creationId xmlns:a16="http://schemas.microsoft.com/office/drawing/2014/main" id="{A08D8325-F608-5348-EC79-F84259EE2B1C}"/>
              </a:ext>
            </a:extLst>
          </p:cNvPr>
          <p:cNvSpPr/>
          <p:nvPr/>
        </p:nvSpPr>
        <p:spPr>
          <a:xfrm>
            <a:off x="6516758" y="1395283"/>
            <a:ext cx="4761273" cy="33950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dirty="0"/>
              <a:t>Challenges when considering LLMs:</a:t>
            </a:r>
          </a:p>
        </p:txBody>
      </p:sp>
      <p:sp>
        <p:nvSpPr>
          <p:cNvPr id="26" name="Content Placeholder 3">
            <a:extLst>
              <a:ext uri="{FF2B5EF4-FFF2-40B4-BE49-F238E27FC236}">
                <a16:creationId xmlns:a16="http://schemas.microsoft.com/office/drawing/2014/main" id="{4D8BFA22-8361-E5FA-FD0B-F95DA05BB1C4}"/>
              </a:ext>
            </a:extLst>
          </p:cNvPr>
          <p:cNvSpPr txBox="1">
            <a:spLocks/>
          </p:cNvSpPr>
          <p:nvPr/>
        </p:nvSpPr>
        <p:spPr>
          <a:xfrm>
            <a:off x="6516757" y="1783774"/>
            <a:ext cx="4761274" cy="1959965"/>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r>
              <a:rPr lang="en-US" sz="1600" dirty="0"/>
              <a:t>LLMs are fundamentally designed for </a:t>
            </a:r>
            <a:r>
              <a:rPr lang="en-US" sz="1600" b="1" dirty="0"/>
              <a:t>unstructured</a:t>
            </a:r>
            <a:r>
              <a:rPr lang="en-US" sz="1600" dirty="0"/>
              <a:t> output.</a:t>
            </a:r>
          </a:p>
          <a:p>
            <a:r>
              <a:rPr lang="en-US" sz="1600" dirty="0"/>
              <a:t>Scenario generation involves generating structured outputs, which is difficult for language model (at-least small scale).</a:t>
            </a:r>
          </a:p>
          <a:p>
            <a:r>
              <a:rPr lang="en-US" sz="1600" dirty="0"/>
              <a:t>Fine-tuning is not feasible due to scale/ unavailability of data.</a:t>
            </a:r>
          </a:p>
        </p:txBody>
      </p:sp>
    </p:spTree>
    <p:extLst>
      <p:ext uri="{BB962C8B-B14F-4D97-AF65-F5344CB8AC3E}">
        <p14:creationId xmlns:p14="http://schemas.microsoft.com/office/powerpoint/2010/main" val="860685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C6030-01A7-A421-FDB4-E1B3E6725BDF}"/>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9EAA6119-A23F-D3B9-5FA4-0718FA792888}"/>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BE9F3465-09DE-70F5-BB11-60D1672B45E3}"/>
              </a:ext>
            </a:extLst>
          </p:cNvPr>
          <p:cNvSpPr>
            <a:spLocks noGrp="1"/>
          </p:cNvSpPr>
          <p:nvPr>
            <p:ph type="title"/>
          </p:nvPr>
        </p:nvSpPr>
        <p:spPr>
          <a:xfrm>
            <a:off x="914401" y="154264"/>
            <a:ext cx="2715490" cy="533673"/>
          </a:xfrm>
          <a:solidFill>
            <a:schemeClr val="bg1"/>
          </a:solidFill>
        </p:spPr>
        <p:txBody>
          <a:bodyPr/>
          <a:lstStyle/>
          <a:p>
            <a:r>
              <a:rPr lang="en-US" dirty="0"/>
              <a:t>LITERATURE</a:t>
            </a:r>
          </a:p>
        </p:txBody>
      </p:sp>
      <p:sp>
        <p:nvSpPr>
          <p:cNvPr id="3" name="Slide Number Placeholder 2">
            <a:extLst>
              <a:ext uri="{FF2B5EF4-FFF2-40B4-BE49-F238E27FC236}">
                <a16:creationId xmlns:a16="http://schemas.microsoft.com/office/drawing/2014/main" id="{1C1AB8CE-DB94-58E5-CCB0-7FAD9D0E3F12}"/>
              </a:ext>
            </a:extLst>
          </p:cNvPr>
          <p:cNvSpPr>
            <a:spLocks noGrp="1"/>
          </p:cNvSpPr>
          <p:nvPr>
            <p:ph type="sldNum" sz="quarter" idx="12"/>
          </p:nvPr>
        </p:nvSpPr>
        <p:spPr/>
        <p:txBody>
          <a:bodyPr/>
          <a:lstStyle/>
          <a:p>
            <a:fld id="{87CEEBE6-EB9D-4758-B612-C84C40B14548}" type="slidenum">
              <a:rPr lang="en-SG" smtClean="0"/>
              <a:pPr/>
              <a:t>6</a:t>
            </a:fld>
            <a:endParaRPr lang="en-SG" dirty="0"/>
          </a:p>
        </p:txBody>
      </p:sp>
      <p:sp>
        <p:nvSpPr>
          <p:cNvPr id="6" name="Oval 5">
            <a:extLst>
              <a:ext uri="{FF2B5EF4-FFF2-40B4-BE49-F238E27FC236}">
                <a16:creationId xmlns:a16="http://schemas.microsoft.com/office/drawing/2014/main" id="{B6AE0611-8A1A-9A60-8424-06BF6305C2DE}"/>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p>
        </p:txBody>
      </p:sp>
      <p:sp>
        <p:nvSpPr>
          <p:cNvPr id="11" name="Title 1">
            <a:extLst>
              <a:ext uri="{FF2B5EF4-FFF2-40B4-BE49-F238E27FC236}">
                <a16:creationId xmlns:a16="http://schemas.microsoft.com/office/drawing/2014/main" id="{64616CA6-ED3D-33F1-E1C3-CC5C964E4A00}"/>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Proposed Direction</a:t>
            </a:r>
          </a:p>
        </p:txBody>
      </p:sp>
      <p:sp>
        <p:nvSpPr>
          <p:cNvPr id="10" name="Content Placeholder 3">
            <a:extLst>
              <a:ext uri="{FF2B5EF4-FFF2-40B4-BE49-F238E27FC236}">
                <a16:creationId xmlns:a16="http://schemas.microsoft.com/office/drawing/2014/main" id="{A705510F-B290-1C18-72A7-B4D0D3DDA412}"/>
              </a:ext>
            </a:extLst>
          </p:cNvPr>
          <p:cNvSpPr>
            <a:spLocks noGrp="1"/>
          </p:cNvSpPr>
          <p:nvPr>
            <p:ph sz="quarter" idx="13"/>
          </p:nvPr>
        </p:nvSpPr>
        <p:spPr>
          <a:xfrm>
            <a:off x="1380836" y="1995281"/>
            <a:ext cx="5169113" cy="560028"/>
          </a:xfrm>
        </p:spPr>
        <p:txBody>
          <a:bodyPr>
            <a:noAutofit/>
          </a:bodyPr>
          <a:lstStyle/>
          <a:p>
            <a:pPr marL="0" indent="0">
              <a:lnSpc>
                <a:spcPct val="150000"/>
              </a:lnSpc>
              <a:buNone/>
            </a:pPr>
            <a:r>
              <a:rPr lang="en-SG" b="1" dirty="0">
                <a:latin typeface="+mn-lt"/>
              </a:rPr>
              <a:t>Advantages:</a:t>
            </a:r>
          </a:p>
        </p:txBody>
      </p:sp>
      <p:sp>
        <p:nvSpPr>
          <p:cNvPr id="12" name="Content Placeholder 3">
            <a:extLst>
              <a:ext uri="{FF2B5EF4-FFF2-40B4-BE49-F238E27FC236}">
                <a16:creationId xmlns:a16="http://schemas.microsoft.com/office/drawing/2014/main" id="{BD9F55C5-5AB6-6A2D-B510-6A5FA7ECD9F1}"/>
              </a:ext>
            </a:extLst>
          </p:cNvPr>
          <p:cNvSpPr txBox="1">
            <a:spLocks/>
          </p:cNvSpPr>
          <p:nvPr/>
        </p:nvSpPr>
        <p:spPr>
          <a:xfrm>
            <a:off x="913969" y="1412629"/>
            <a:ext cx="9637853" cy="641731"/>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lnSpc>
                <a:spcPct val="150000"/>
              </a:lnSpc>
            </a:pPr>
            <a:r>
              <a:rPr lang="en-SG" sz="1800" dirty="0">
                <a:latin typeface="+mn-lt"/>
              </a:rPr>
              <a:t>Leverage LLMs with Retrieval-Augmented Generation (RAG).</a:t>
            </a:r>
          </a:p>
        </p:txBody>
      </p:sp>
      <p:sp>
        <p:nvSpPr>
          <p:cNvPr id="14" name="Rectangle 13">
            <a:extLst>
              <a:ext uri="{FF2B5EF4-FFF2-40B4-BE49-F238E27FC236}">
                <a16:creationId xmlns:a16="http://schemas.microsoft.com/office/drawing/2014/main" id="{BE1CC091-E371-92A7-4DD8-FA3833E65ACF}"/>
              </a:ext>
            </a:extLst>
          </p:cNvPr>
          <p:cNvSpPr/>
          <p:nvPr/>
        </p:nvSpPr>
        <p:spPr>
          <a:xfrm>
            <a:off x="1443000" y="2662489"/>
            <a:ext cx="4761273" cy="805359"/>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r>
              <a:rPr lang="en-SG" sz="1600" dirty="0"/>
              <a:t>Natural language-driven scenario creation:</a:t>
            </a:r>
          </a:p>
          <a:p>
            <a:r>
              <a:rPr lang="en-SG" sz="1400" i="1" dirty="0"/>
              <a:t>Conversation style user instructions</a:t>
            </a:r>
          </a:p>
        </p:txBody>
      </p:sp>
      <p:sp>
        <p:nvSpPr>
          <p:cNvPr id="17" name="Rectangle 16">
            <a:extLst>
              <a:ext uri="{FF2B5EF4-FFF2-40B4-BE49-F238E27FC236}">
                <a16:creationId xmlns:a16="http://schemas.microsoft.com/office/drawing/2014/main" id="{D526050E-8971-A878-B807-DB343940CD49}"/>
              </a:ext>
            </a:extLst>
          </p:cNvPr>
          <p:cNvSpPr/>
          <p:nvPr/>
        </p:nvSpPr>
        <p:spPr>
          <a:xfrm>
            <a:off x="1431707" y="3612377"/>
            <a:ext cx="4761273" cy="1088526"/>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r>
              <a:rPr lang="en-SG" sz="1600" dirty="0"/>
              <a:t>Iterative, user-guided customization:</a:t>
            </a:r>
          </a:p>
          <a:p>
            <a:r>
              <a:rPr lang="en-SG" sz="1400" i="1" dirty="0"/>
              <a:t>Access to session’s conversation history, similar to commercial models.</a:t>
            </a:r>
          </a:p>
        </p:txBody>
      </p:sp>
      <p:sp>
        <p:nvSpPr>
          <p:cNvPr id="18" name="Rectangle 17">
            <a:extLst>
              <a:ext uri="{FF2B5EF4-FFF2-40B4-BE49-F238E27FC236}">
                <a16:creationId xmlns:a16="http://schemas.microsoft.com/office/drawing/2014/main" id="{0EBEA5CD-F323-67BF-68BE-EA600F69DA20}"/>
              </a:ext>
            </a:extLst>
          </p:cNvPr>
          <p:cNvSpPr/>
          <p:nvPr/>
        </p:nvSpPr>
        <p:spPr>
          <a:xfrm>
            <a:off x="1431707" y="4845431"/>
            <a:ext cx="4761273" cy="80640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r>
              <a:rPr lang="en-SG" sz="1600" dirty="0"/>
              <a:t>Generation of high-fidelity air traffic scenarios:</a:t>
            </a:r>
          </a:p>
          <a:p>
            <a:r>
              <a:rPr lang="en-SG" sz="1400" i="1" dirty="0"/>
              <a:t>Scenarios used for simulation is NARSIM</a:t>
            </a:r>
          </a:p>
        </p:txBody>
      </p:sp>
      <p:pic>
        <p:nvPicPr>
          <p:cNvPr id="22" name="Graphic 21" descr="Tick with solid fill">
            <a:extLst>
              <a:ext uri="{FF2B5EF4-FFF2-40B4-BE49-F238E27FC236}">
                <a16:creationId xmlns:a16="http://schemas.microsoft.com/office/drawing/2014/main" id="{79261945-23EC-282D-A45D-D3AFB87C04A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6462" y="4666588"/>
            <a:ext cx="457200" cy="457200"/>
          </a:xfrm>
          <a:prstGeom prst="rect">
            <a:avLst/>
          </a:prstGeom>
        </p:spPr>
      </p:pic>
      <p:pic>
        <p:nvPicPr>
          <p:cNvPr id="23" name="Graphic 22" descr="Tick with solid fill">
            <a:extLst>
              <a:ext uri="{FF2B5EF4-FFF2-40B4-BE49-F238E27FC236}">
                <a16:creationId xmlns:a16="http://schemas.microsoft.com/office/drawing/2014/main" id="{6C783BBB-B829-3EE6-B1CB-E0E60280F2C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6462" y="2471237"/>
            <a:ext cx="457200" cy="457200"/>
          </a:xfrm>
          <a:prstGeom prst="rect">
            <a:avLst/>
          </a:prstGeom>
        </p:spPr>
      </p:pic>
      <p:pic>
        <p:nvPicPr>
          <p:cNvPr id="27" name="Graphic 26" descr="Tick with solid fill">
            <a:extLst>
              <a:ext uri="{FF2B5EF4-FFF2-40B4-BE49-F238E27FC236}">
                <a16:creationId xmlns:a16="http://schemas.microsoft.com/office/drawing/2014/main" id="{9A5C1220-1E46-1C0A-EE23-C3233C2C824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6908" y="3421449"/>
            <a:ext cx="457200" cy="457200"/>
          </a:xfrm>
          <a:prstGeom prst="rect">
            <a:avLst/>
          </a:prstGeom>
        </p:spPr>
      </p:pic>
      <p:pic>
        <p:nvPicPr>
          <p:cNvPr id="28" name="Picture 27">
            <a:extLst>
              <a:ext uri="{FF2B5EF4-FFF2-40B4-BE49-F238E27FC236}">
                <a16:creationId xmlns:a16="http://schemas.microsoft.com/office/drawing/2014/main" id="{8DB4C60D-8924-39B6-2ABD-E9553B1FC3AA}"/>
              </a:ext>
            </a:extLst>
          </p:cNvPr>
          <p:cNvPicPr>
            <a:picLocks noChangeAspect="1"/>
          </p:cNvPicPr>
          <p:nvPr/>
        </p:nvPicPr>
        <p:blipFill>
          <a:blip r:embed="rId5"/>
          <a:srcRect b="28218"/>
          <a:stretch/>
        </p:blipFill>
        <p:spPr>
          <a:xfrm>
            <a:off x="6549949" y="2512059"/>
            <a:ext cx="5377126" cy="2527735"/>
          </a:xfrm>
          <a:prstGeom prst="rect">
            <a:avLst/>
          </a:prstGeom>
        </p:spPr>
      </p:pic>
      <p:sp>
        <p:nvSpPr>
          <p:cNvPr id="29" name="TextBox 28">
            <a:extLst>
              <a:ext uri="{FF2B5EF4-FFF2-40B4-BE49-F238E27FC236}">
                <a16:creationId xmlns:a16="http://schemas.microsoft.com/office/drawing/2014/main" id="{48B1EE0F-5970-5BCF-1655-ECF5E2024DA4}"/>
              </a:ext>
            </a:extLst>
          </p:cNvPr>
          <p:cNvSpPr txBox="1"/>
          <p:nvPr/>
        </p:nvSpPr>
        <p:spPr>
          <a:xfrm>
            <a:off x="6549949" y="5044332"/>
            <a:ext cx="5377126" cy="430887"/>
          </a:xfrm>
          <a:prstGeom prst="rect">
            <a:avLst/>
          </a:prstGeom>
          <a:noFill/>
        </p:spPr>
        <p:txBody>
          <a:bodyPr wrap="square" rtlCol="0">
            <a:spAutoFit/>
          </a:bodyPr>
          <a:lstStyle/>
          <a:p>
            <a:pPr algn="just"/>
            <a:r>
              <a:rPr lang="en-US" sz="1100" i="1" dirty="0"/>
              <a:t>Figure 2: Overall concept diagram that highlights the user-model interaction through input prompts and LLM output, and sector and airway specific information retrieval through RAG.</a:t>
            </a:r>
          </a:p>
        </p:txBody>
      </p:sp>
    </p:spTree>
    <p:extLst>
      <p:ext uri="{BB962C8B-B14F-4D97-AF65-F5344CB8AC3E}">
        <p14:creationId xmlns:p14="http://schemas.microsoft.com/office/powerpoint/2010/main" val="349413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AE0F61-54F8-FABA-BB71-D5A1E492EA9C}"/>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73FC65A-5E39-D9C2-AA40-CFAA1CA6D815}"/>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8CC2278D-2A26-5F8D-E14E-E570C6ABC14B}"/>
              </a:ext>
            </a:extLst>
          </p:cNvPr>
          <p:cNvSpPr>
            <a:spLocks noGrp="1"/>
          </p:cNvSpPr>
          <p:nvPr>
            <p:ph type="title"/>
          </p:nvPr>
        </p:nvSpPr>
        <p:spPr>
          <a:xfrm>
            <a:off x="914400" y="154264"/>
            <a:ext cx="5624943" cy="533673"/>
          </a:xfrm>
          <a:solidFill>
            <a:schemeClr val="bg1"/>
          </a:solidFill>
        </p:spPr>
        <p:txBody>
          <a:bodyPr/>
          <a:lstStyle/>
          <a:p>
            <a:r>
              <a:rPr lang="en-US" dirty="0"/>
              <a:t>OVERALL METHODOLOGY</a:t>
            </a:r>
          </a:p>
        </p:txBody>
      </p:sp>
      <p:sp>
        <p:nvSpPr>
          <p:cNvPr id="3" name="Slide Number Placeholder 2">
            <a:extLst>
              <a:ext uri="{FF2B5EF4-FFF2-40B4-BE49-F238E27FC236}">
                <a16:creationId xmlns:a16="http://schemas.microsoft.com/office/drawing/2014/main" id="{D87EE938-6805-C3DE-6C6F-AFDA3389AC5F}"/>
              </a:ext>
            </a:extLst>
          </p:cNvPr>
          <p:cNvSpPr>
            <a:spLocks noGrp="1"/>
          </p:cNvSpPr>
          <p:nvPr>
            <p:ph type="sldNum" sz="quarter" idx="12"/>
          </p:nvPr>
        </p:nvSpPr>
        <p:spPr/>
        <p:txBody>
          <a:bodyPr/>
          <a:lstStyle/>
          <a:p>
            <a:fld id="{87CEEBE6-EB9D-4758-B612-C84C40B14548}" type="slidenum">
              <a:rPr lang="en-SG" smtClean="0"/>
              <a:pPr/>
              <a:t>7</a:t>
            </a:fld>
            <a:endParaRPr lang="en-SG" dirty="0"/>
          </a:p>
        </p:txBody>
      </p:sp>
      <p:sp>
        <p:nvSpPr>
          <p:cNvPr id="6" name="Oval 5">
            <a:extLst>
              <a:ext uri="{FF2B5EF4-FFF2-40B4-BE49-F238E27FC236}">
                <a16:creationId xmlns:a16="http://schemas.microsoft.com/office/drawing/2014/main" id="{F362294F-A990-174F-6A2D-3F3F5761FE3B}"/>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10" name="Content Placeholder 3">
            <a:extLst>
              <a:ext uri="{FF2B5EF4-FFF2-40B4-BE49-F238E27FC236}">
                <a16:creationId xmlns:a16="http://schemas.microsoft.com/office/drawing/2014/main" id="{F646C3E9-0FD8-034F-8B6B-43F233EB05DC}"/>
              </a:ext>
            </a:extLst>
          </p:cNvPr>
          <p:cNvSpPr>
            <a:spLocks noGrp="1"/>
          </p:cNvSpPr>
          <p:nvPr>
            <p:ph sz="quarter" idx="13"/>
          </p:nvPr>
        </p:nvSpPr>
        <p:spPr>
          <a:xfrm>
            <a:off x="875649" y="3441512"/>
            <a:ext cx="5508490" cy="560028"/>
          </a:xfrm>
        </p:spPr>
        <p:txBody>
          <a:bodyPr>
            <a:noAutofit/>
          </a:bodyPr>
          <a:lstStyle/>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p:txBody>
      </p:sp>
      <p:sp>
        <p:nvSpPr>
          <p:cNvPr id="4" name="Content Placeholder 3">
            <a:extLst>
              <a:ext uri="{FF2B5EF4-FFF2-40B4-BE49-F238E27FC236}">
                <a16:creationId xmlns:a16="http://schemas.microsoft.com/office/drawing/2014/main" id="{1EAC5B64-6DC3-4529-EFA5-EA7392E336DC}"/>
              </a:ext>
            </a:extLst>
          </p:cNvPr>
          <p:cNvSpPr txBox="1">
            <a:spLocks/>
          </p:cNvSpPr>
          <p:nvPr/>
        </p:nvSpPr>
        <p:spPr>
          <a:xfrm>
            <a:off x="913969" y="1405749"/>
            <a:ext cx="8097433" cy="1160983"/>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r>
              <a:rPr lang="en-SG" sz="1800" dirty="0">
                <a:latin typeface="+mn-lt"/>
              </a:rPr>
              <a:t>Language model – Cohere’s Command R</a:t>
            </a:r>
          </a:p>
          <a:p>
            <a:r>
              <a:rPr lang="en-SG" sz="1800" dirty="0">
                <a:latin typeface="+mn-lt"/>
              </a:rPr>
              <a:t>Retrieval system</a:t>
            </a:r>
          </a:p>
        </p:txBody>
      </p:sp>
      <p:pic>
        <p:nvPicPr>
          <p:cNvPr id="8" name="Content Placeholder 5" descr="A diagram of a software development&#10;&#10;AI-generated content may be incorrect.">
            <a:extLst>
              <a:ext uri="{FF2B5EF4-FFF2-40B4-BE49-F238E27FC236}">
                <a16:creationId xmlns:a16="http://schemas.microsoft.com/office/drawing/2014/main" id="{D50C54A7-7E39-A948-A0CD-CBD0A05E8E19}"/>
              </a:ext>
            </a:extLst>
          </p:cNvPr>
          <p:cNvPicPr>
            <a:picLocks noChangeAspect="1"/>
          </p:cNvPicPr>
          <p:nvPr/>
        </p:nvPicPr>
        <p:blipFill>
          <a:blip r:embed="rId3"/>
          <a:stretch>
            <a:fillRect/>
          </a:stretch>
        </p:blipFill>
        <p:spPr>
          <a:xfrm>
            <a:off x="1269487" y="2423569"/>
            <a:ext cx="9773669" cy="3272938"/>
          </a:xfrm>
          <a:prstGeom prst="rect">
            <a:avLst/>
          </a:prstGeom>
        </p:spPr>
      </p:pic>
      <p:sp>
        <p:nvSpPr>
          <p:cNvPr id="9" name="Rounded Rectangle 8">
            <a:extLst>
              <a:ext uri="{FF2B5EF4-FFF2-40B4-BE49-F238E27FC236}">
                <a16:creationId xmlns:a16="http://schemas.microsoft.com/office/drawing/2014/main" id="{33776496-502B-AC56-D155-692FFA6DDCC3}"/>
              </a:ext>
            </a:extLst>
          </p:cNvPr>
          <p:cNvSpPr/>
          <p:nvPr/>
        </p:nvSpPr>
        <p:spPr>
          <a:xfrm>
            <a:off x="1269487" y="4029325"/>
            <a:ext cx="4090468" cy="1525099"/>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0A079080-915F-F50F-1A94-2DFFF3504663}"/>
              </a:ext>
            </a:extLst>
          </p:cNvPr>
          <p:cNvSpPr/>
          <p:nvPr/>
        </p:nvSpPr>
        <p:spPr>
          <a:xfrm>
            <a:off x="6033911" y="2720796"/>
            <a:ext cx="1941690" cy="2892126"/>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A60BF87B-9169-9715-BCF3-A0330F4BB7E5}"/>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Components</a:t>
            </a:r>
          </a:p>
        </p:txBody>
      </p:sp>
      <p:sp>
        <p:nvSpPr>
          <p:cNvPr id="12" name="TextBox 11">
            <a:extLst>
              <a:ext uri="{FF2B5EF4-FFF2-40B4-BE49-F238E27FC236}">
                <a16:creationId xmlns:a16="http://schemas.microsoft.com/office/drawing/2014/main" id="{633F1267-9DB5-6266-09C9-40F3781D5C4C}"/>
              </a:ext>
            </a:extLst>
          </p:cNvPr>
          <p:cNvSpPr txBox="1"/>
          <p:nvPr/>
        </p:nvSpPr>
        <p:spPr>
          <a:xfrm>
            <a:off x="1914904" y="5661760"/>
            <a:ext cx="8965286" cy="430887"/>
          </a:xfrm>
          <a:prstGeom prst="rect">
            <a:avLst/>
          </a:prstGeom>
          <a:noFill/>
        </p:spPr>
        <p:txBody>
          <a:bodyPr wrap="square" rtlCol="0">
            <a:spAutoFit/>
          </a:bodyPr>
          <a:lstStyle/>
          <a:p>
            <a:pPr algn="just"/>
            <a:r>
              <a:rPr lang="en-US" sz="1100" i="1" dirty="0"/>
              <a:t>Figure 3: The proposed methodology employs Retrieval-Augmented Generation (RAG) to extract sector specific information—airways, waypoints, and aircraft types from domain-specific documents, facilitating tailored air traffic scenarios generation.</a:t>
            </a:r>
          </a:p>
        </p:txBody>
      </p:sp>
    </p:spTree>
    <p:extLst>
      <p:ext uri="{BB962C8B-B14F-4D97-AF65-F5344CB8AC3E}">
        <p14:creationId xmlns:p14="http://schemas.microsoft.com/office/powerpoint/2010/main" val="3266681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025A1-90C2-E540-B83E-9E4B14B4275F}"/>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A8E5E0F9-7384-7235-410D-DA4CE1712C1F}"/>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01A7FCD5-D13B-2EA7-BE0C-18132E4C6BBE}"/>
              </a:ext>
            </a:extLst>
          </p:cNvPr>
          <p:cNvSpPr>
            <a:spLocks noGrp="1"/>
          </p:cNvSpPr>
          <p:nvPr>
            <p:ph type="title"/>
          </p:nvPr>
        </p:nvSpPr>
        <p:spPr>
          <a:xfrm>
            <a:off x="914400" y="154264"/>
            <a:ext cx="5624943" cy="533673"/>
          </a:xfrm>
          <a:solidFill>
            <a:schemeClr val="bg1"/>
          </a:solidFill>
        </p:spPr>
        <p:txBody>
          <a:bodyPr/>
          <a:lstStyle/>
          <a:p>
            <a:r>
              <a:rPr lang="en-US" dirty="0"/>
              <a:t>OVERALL METHODOLOGY</a:t>
            </a:r>
          </a:p>
        </p:txBody>
      </p:sp>
      <p:sp>
        <p:nvSpPr>
          <p:cNvPr id="3" name="Slide Number Placeholder 2">
            <a:extLst>
              <a:ext uri="{FF2B5EF4-FFF2-40B4-BE49-F238E27FC236}">
                <a16:creationId xmlns:a16="http://schemas.microsoft.com/office/drawing/2014/main" id="{A53AF450-2BC1-D6B2-1640-E1D9BA5FA9E7}"/>
              </a:ext>
            </a:extLst>
          </p:cNvPr>
          <p:cNvSpPr>
            <a:spLocks noGrp="1"/>
          </p:cNvSpPr>
          <p:nvPr>
            <p:ph type="sldNum" sz="quarter" idx="12"/>
          </p:nvPr>
        </p:nvSpPr>
        <p:spPr/>
        <p:txBody>
          <a:bodyPr/>
          <a:lstStyle/>
          <a:p>
            <a:fld id="{87CEEBE6-EB9D-4758-B612-C84C40B14548}" type="slidenum">
              <a:rPr lang="en-SG" smtClean="0"/>
              <a:pPr/>
              <a:t>8</a:t>
            </a:fld>
            <a:endParaRPr lang="en-SG" dirty="0"/>
          </a:p>
        </p:txBody>
      </p:sp>
      <p:sp>
        <p:nvSpPr>
          <p:cNvPr id="6" name="Oval 5">
            <a:extLst>
              <a:ext uri="{FF2B5EF4-FFF2-40B4-BE49-F238E27FC236}">
                <a16:creationId xmlns:a16="http://schemas.microsoft.com/office/drawing/2014/main" id="{11BD8F75-0A50-DB8C-2E78-E38CB72724D1}"/>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4" name="Content Placeholder 3">
            <a:extLst>
              <a:ext uri="{FF2B5EF4-FFF2-40B4-BE49-F238E27FC236}">
                <a16:creationId xmlns:a16="http://schemas.microsoft.com/office/drawing/2014/main" id="{515FF44B-40E6-1E3A-A5D4-B2318A69F292}"/>
              </a:ext>
            </a:extLst>
          </p:cNvPr>
          <p:cNvSpPr txBox="1">
            <a:spLocks/>
          </p:cNvSpPr>
          <p:nvPr/>
        </p:nvSpPr>
        <p:spPr>
          <a:xfrm>
            <a:off x="913969" y="1236530"/>
            <a:ext cx="10516033" cy="2333737"/>
          </a:xfrm>
          <a:prstGeom prst="rect">
            <a:avLst/>
          </a:prstGeom>
        </p:spPr>
        <p:txBody>
          <a:bodyPr vert="horz" lIns="91440" tIns="45720" rIns="91440" bIns="45720" rtlCol="0">
            <a:normAutofit/>
          </a:bodyPr>
          <a:lstStyle>
            <a:lvl1pPr marL="457189" indent="-457189" algn="l" defTabSz="609585" rtl="0" eaLnBrk="1" latinLnBrk="0" hangingPunct="1">
              <a:lnSpc>
                <a:spcPct val="100000"/>
              </a:lnSpc>
              <a:spcBef>
                <a:spcPct val="20000"/>
              </a:spcBef>
              <a:buFont typeface="Arial" panose="020B0604020202020204" pitchFamily="34" charset="0"/>
              <a:buChar char="•"/>
              <a:defRPr sz="2000" kern="1200">
                <a:solidFill>
                  <a:schemeClr val="tx1"/>
                </a:solidFill>
                <a:latin typeface="Arial"/>
                <a:ea typeface="+mn-ea"/>
                <a:cs typeface="+mn-cs"/>
              </a:defRPr>
            </a:lvl1pPr>
            <a:lvl2pPr marL="990575" indent="-380990" algn="l" defTabSz="609585" rtl="0" eaLnBrk="1" latinLnBrk="0" hangingPunct="1">
              <a:lnSpc>
                <a:spcPct val="100000"/>
              </a:lnSpc>
              <a:spcBef>
                <a:spcPct val="20000"/>
              </a:spcBef>
              <a:spcAft>
                <a:spcPts val="1200"/>
              </a:spcAft>
              <a:buFont typeface="Courier New" panose="02070309020205020404" pitchFamily="49" charset="0"/>
              <a:buChar char="o"/>
              <a:defRPr sz="1800" kern="1200">
                <a:solidFill>
                  <a:schemeClr val="tx1"/>
                </a:solidFill>
                <a:latin typeface="Arial"/>
                <a:ea typeface="+mn-ea"/>
                <a:cs typeface="+mn-cs"/>
              </a:defRPr>
            </a:lvl2pPr>
            <a:lvl3pPr marL="1523962" indent="-304792" algn="l" defTabSz="609585" rtl="0" eaLnBrk="1" latinLnBrk="0" hangingPunct="1">
              <a:lnSpc>
                <a:spcPct val="100000"/>
              </a:lnSpc>
              <a:spcBef>
                <a:spcPct val="20000"/>
              </a:spcBef>
              <a:spcAft>
                <a:spcPts val="1200"/>
              </a:spcAft>
              <a:buFont typeface="Arial" panose="020B0604020202020204" pitchFamily="34" charset="0"/>
              <a:buChar char="•"/>
              <a:defRPr sz="1400" kern="1200">
                <a:solidFill>
                  <a:schemeClr val="tx1"/>
                </a:solidFill>
                <a:latin typeface="Arial"/>
                <a:ea typeface="+mn-ea"/>
                <a:cs typeface="+mn-cs"/>
              </a:defRPr>
            </a:lvl3pPr>
            <a:lvl4pPr marL="2133547" indent="-304792" algn="l" defTabSz="609585" rtl="0" eaLnBrk="1" latinLnBrk="0" hangingPunct="1">
              <a:lnSpc>
                <a:spcPct val="100000"/>
              </a:lnSpc>
              <a:spcBef>
                <a:spcPct val="20000"/>
              </a:spcBef>
              <a:spcAft>
                <a:spcPts val="1200"/>
              </a:spcAft>
              <a:buFont typeface="Arial" panose="020B0604020202020204" pitchFamily="34" charset="0"/>
              <a:buChar char="•"/>
              <a:defRPr sz="1200" kern="1200">
                <a:solidFill>
                  <a:schemeClr val="tx1"/>
                </a:solidFill>
                <a:latin typeface="Arial"/>
                <a:ea typeface="+mn-ea"/>
                <a:cs typeface="+mn-cs"/>
              </a:defRPr>
            </a:lvl4pPr>
            <a:lvl5pPr marL="2743131" indent="-304792" algn="l" defTabSz="609585" rtl="0" eaLnBrk="1" latinLnBrk="0" hangingPunct="1">
              <a:lnSpc>
                <a:spcPct val="100000"/>
              </a:lnSpc>
              <a:spcBef>
                <a:spcPct val="20000"/>
              </a:spcBef>
              <a:spcAft>
                <a:spcPts val="1200"/>
              </a:spcAft>
              <a:buFont typeface="Arial" panose="020B0604020202020204" pitchFamily="34" charset="0"/>
              <a:buChar char="•"/>
              <a:defRPr sz="1050" kern="1200">
                <a:solidFill>
                  <a:schemeClr val="tx1"/>
                </a:solidFill>
                <a:latin typeface="Arial"/>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spcBef>
                <a:spcPts val="0"/>
              </a:spcBef>
            </a:pPr>
            <a:r>
              <a:rPr lang="en-SG" sz="1800" dirty="0">
                <a:latin typeface="+mn-lt"/>
              </a:rPr>
              <a:t>Conventional decoder-only model.</a:t>
            </a:r>
          </a:p>
          <a:p>
            <a:pPr>
              <a:spcBef>
                <a:spcPts val="0"/>
              </a:spcBef>
            </a:pPr>
            <a:r>
              <a:rPr lang="en-SG" sz="1800" dirty="0">
                <a:latin typeface="+mn-lt"/>
              </a:rPr>
              <a:t>35 billion parameters.</a:t>
            </a:r>
          </a:p>
          <a:p>
            <a:pPr>
              <a:spcBef>
                <a:spcPts val="0"/>
              </a:spcBef>
            </a:pPr>
            <a:r>
              <a:rPr lang="en-SG" sz="1800" dirty="0">
                <a:latin typeface="+mn-lt"/>
              </a:rPr>
              <a:t>Long-context (144k tokens) processing and efficiency in retrieval-augmented generation (RAG) and multi-turn conversation.</a:t>
            </a:r>
          </a:p>
          <a:p>
            <a:pPr>
              <a:spcBef>
                <a:spcPts val="0"/>
              </a:spcBef>
            </a:pPr>
            <a:r>
              <a:rPr lang="en-SG" sz="1800" dirty="0">
                <a:latin typeface="+mn-lt"/>
              </a:rPr>
              <a:t>Avoids </a:t>
            </a:r>
            <a:r>
              <a:rPr lang="en-SG" sz="1800" i="1" dirty="0">
                <a:latin typeface="+mn-lt"/>
              </a:rPr>
              <a:t>‘lost in the middle’ </a:t>
            </a:r>
            <a:r>
              <a:rPr lang="en-SG" sz="1800" dirty="0">
                <a:latin typeface="+mn-lt"/>
              </a:rPr>
              <a:t>phenomenon.</a:t>
            </a:r>
          </a:p>
        </p:txBody>
      </p:sp>
      <p:sp>
        <p:nvSpPr>
          <p:cNvPr id="15" name="Title 1">
            <a:extLst>
              <a:ext uri="{FF2B5EF4-FFF2-40B4-BE49-F238E27FC236}">
                <a16:creationId xmlns:a16="http://schemas.microsoft.com/office/drawing/2014/main" id="{979000D4-1AA0-40F4-2880-0A10962DB4DD}"/>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Language Model</a:t>
            </a:r>
          </a:p>
        </p:txBody>
      </p:sp>
      <p:sp>
        <p:nvSpPr>
          <p:cNvPr id="16" name="Content Placeholder 3">
            <a:extLst>
              <a:ext uri="{FF2B5EF4-FFF2-40B4-BE49-F238E27FC236}">
                <a16:creationId xmlns:a16="http://schemas.microsoft.com/office/drawing/2014/main" id="{E7AD1B8A-1662-0D4F-9FCB-503CB0537615}"/>
              </a:ext>
            </a:extLst>
          </p:cNvPr>
          <p:cNvSpPr>
            <a:spLocks noGrp="1"/>
          </p:cNvSpPr>
          <p:nvPr>
            <p:ph sz="quarter" idx="13"/>
          </p:nvPr>
        </p:nvSpPr>
        <p:spPr>
          <a:xfrm>
            <a:off x="680246" y="3449210"/>
            <a:ext cx="5635980" cy="560028"/>
          </a:xfrm>
        </p:spPr>
        <p:txBody>
          <a:bodyPr>
            <a:noAutofit/>
          </a:bodyPr>
          <a:lstStyle/>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a:p>
            <a:pPr>
              <a:lnSpc>
                <a:spcPct val="150000"/>
              </a:lnSpc>
              <a:buFont typeface="Arial" panose="020B0604020202020204" pitchFamily="34" charset="0"/>
              <a:buChar char="•"/>
            </a:pPr>
            <a:endParaRPr lang="en-SG" sz="1800" dirty="0">
              <a:latin typeface="+mn-lt"/>
            </a:endParaRPr>
          </a:p>
        </p:txBody>
      </p:sp>
      <p:grpSp>
        <p:nvGrpSpPr>
          <p:cNvPr id="9" name="Group 8">
            <a:extLst>
              <a:ext uri="{FF2B5EF4-FFF2-40B4-BE49-F238E27FC236}">
                <a16:creationId xmlns:a16="http://schemas.microsoft.com/office/drawing/2014/main" id="{D14AC3E4-E216-B06A-13F6-A0995952D420}"/>
              </a:ext>
            </a:extLst>
          </p:cNvPr>
          <p:cNvGrpSpPr/>
          <p:nvPr/>
        </p:nvGrpSpPr>
        <p:grpSpPr>
          <a:xfrm>
            <a:off x="867316" y="3005146"/>
            <a:ext cx="9790749" cy="3044671"/>
            <a:chOff x="1268071" y="3005146"/>
            <a:chExt cx="9790749" cy="3044671"/>
          </a:xfrm>
        </p:grpSpPr>
        <p:pic>
          <p:nvPicPr>
            <p:cNvPr id="17" name="Content Placeholder 5" descr="A diagram of a software development&#10;&#10;AI-generated content may be incorrect.">
              <a:extLst>
                <a:ext uri="{FF2B5EF4-FFF2-40B4-BE49-F238E27FC236}">
                  <a16:creationId xmlns:a16="http://schemas.microsoft.com/office/drawing/2014/main" id="{196A57BC-B819-C91D-BA68-64CF605D360D}"/>
                </a:ext>
              </a:extLst>
            </p:cNvPr>
            <p:cNvPicPr>
              <a:picLocks noChangeAspect="1"/>
            </p:cNvPicPr>
            <p:nvPr/>
          </p:nvPicPr>
          <p:blipFill>
            <a:blip r:embed="rId3">
              <a:alphaModFix amt="20000"/>
            </a:blip>
            <a:srcRect t="6989" r="50316"/>
            <a:stretch/>
          </p:blipFill>
          <p:spPr>
            <a:xfrm>
              <a:off x="1268071" y="3005146"/>
              <a:ext cx="4855938" cy="3044178"/>
            </a:xfrm>
            <a:prstGeom prst="rect">
              <a:avLst/>
            </a:prstGeom>
          </p:spPr>
        </p:pic>
        <p:pic>
          <p:nvPicPr>
            <p:cNvPr id="7" name="Content Placeholder 5" descr="A diagram of a software development&#10;&#10;AI-generated content may be incorrect.">
              <a:extLst>
                <a:ext uri="{FF2B5EF4-FFF2-40B4-BE49-F238E27FC236}">
                  <a16:creationId xmlns:a16="http://schemas.microsoft.com/office/drawing/2014/main" id="{7F9A3505-87C5-7F7F-C5F3-FA142F0FD7A0}"/>
                </a:ext>
              </a:extLst>
            </p:cNvPr>
            <p:cNvPicPr>
              <a:picLocks noChangeAspect="1"/>
            </p:cNvPicPr>
            <p:nvPr/>
          </p:nvPicPr>
          <p:blipFill>
            <a:blip r:embed="rId3">
              <a:alphaModFix amt="20000"/>
            </a:blip>
            <a:srcRect l="68229" t="7072"/>
            <a:stretch/>
          </p:blipFill>
          <p:spPr>
            <a:xfrm>
              <a:off x="7953657" y="3008321"/>
              <a:ext cx="3105163" cy="3041495"/>
            </a:xfrm>
            <a:prstGeom prst="rect">
              <a:avLst/>
            </a:prstGeom>
          </p:spPr>
        </p:pic>
        <p:pic>
          <p:nvPicPr>
            <p:cNvPr id="8" name="Content Placeholder 5" descr="A diagram of a software development&#10;&#10;AI-generated content may be incorrect.">
              <a:extLst>
                <a:ext uri="{FF2B5EF4-FFF2-40B4-BE49-F238E27FC236}">
                  <a16:creationId xmlns:a16="http://schemas.microsoft.com/office/drawing/2014/main" id="{2CD78D3B-2662-B641-2139-F6A8835B572A}"/>
                </a:ext>
              </a:extLst>
            </p:cNvPr>
            <p:cNvPicPr>
              <a:picLocks noChangeAspect="1"/>
            </p:cNvPicPr>
            <p:nvPr/>
          </p:nvPicPr>
          <p:blipFill>
            <a:blip r:embed="rId3"/>
            <a:srcRect l="49451" t="7071" r="31770"/>
            <a:stretch/>
          </p:blipFill>
          <p:spPr>
            <a:xfrm>
              <a:off x="6118225" y="3008321"/>
              <a:ext cx="1835432" cy="3041496"/>
            </a:xfrm>
            <a:prstGeom prst="rect">
              <a:avLst/>
            </a:prstGeom>
          </p:spPr>
        </p:pic>
      </p:grpSp>
      <p:sp>
        <p:nvSpPr>
          <p:cNvPr id="10" name="TextBox 9">
            <a:extLst>
              <a:ext uri="{FF2B5EF4-FFF2-40B4-BE49-F238E27FC236}">
                <a16:creationId xmlns:a16="http://schemas.microsoft.com/office/drawing/2014/main" id="{FC0D9E7D-26A4-FF91-E47C-92528C630BAA}"/>
              </a:ext>
            </a:extLst>
          </p:cNvPr>
          <p:cNvSpPr txBox="1"/>
          <p:nvPr/>
        </p:nvSpPr>
        <p:spPr>
          <a:xfrm>
            <a:off x="4342142" y="6007199"/>
            <a:ext cx="3534162" cy="261610"/>
          </a:xfrm>
          <a:prstGeom prst="rect">
            <a:avLst/>
          </a:prstGeom>
          <a:noFill/>
        </p:spPr>
        <p:txBody>
          <a:bodyPr wrap="square" rtlCol="0">
            <a:spAutoFit/>
          </a:bodyPr>
          <a:lstStyle/>
          <a:p>
            <a:pPr algn="just"/>
            <a:r>
              <a:rPr lang="en-US" sz="1100" i="1" dirty="0"/>
              <a:t>Figure 4: A high-level architecture of the language model.</a:t>
            </a:r>
          </a:p>
        </p:txBody>
      </p:sp>
    </p:spTree>
    <p:extLst>
      <p:ext uri="{BB962C8B-B14F-4D97-AF65-F5344CB8AC3E}">
        <p14:creationId xmlns:p14="http://schemas.microsoft.com/office/powerpoint/2010/main" val="6451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59756-5FBE-CEC9-1A5B-5BFA73D51086}"/>
            </a:ext>
          </a:extLst>
        </p:cNvPr>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D6BC42C4-4E06-DBDF-A0D6-0B30056EF4D5}"/>
              </a:ext>
            </a:extLst>
          </p:cNvPr>
          <p:cNvCxnSpPr>
            <a:cxnSpLocks/>
          </p:cNvCxnSpPr>
          <p:nvPr/>
        </p:nvCxnSpPr>
        <p:spPr>
          <a:xfrm flipH="1">
            <a:off x="0" y="431134"/>
            <a:ext cx="12192000" cy="0"/>
          </a:xfrm>
          <a:prstGeom prst="lin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2DA3AE40-3305-887D-E59C-BF045B040D89}"/>
              </a:ext>
            </a:extLst>
          </p:cNvPr>
          <p:cNvSpPr>
            <a:spLocks noGrp="1"/>
          </p:cNvSpPr>
          <p:nvPr>
            <p:ph type="title"/>
          </p:nvPr>
        </p:nvSpPr>
        <p:spPr>
          <a:xfrm>
            <a:off x="914400" y="154264"/>
            <a:ext cx="5624943" cy="533673"/>
          </a:xfrm>
          <a:solidFill>
            <a:schemeClr val="bg1"/>
          </a:solidFill>
        </p:spPr>
        <p:txBody>
          <a:bodyPr/>
          <a:lstStyle/>
          <a:p>
            <a:r>
              <a:rPr lang="en-US" dirty="0"/>
              <a:t>OVERALL METHODOLOGY</a:t>
            </a:r>
          </a:p>
        </p:txBody>
      </p:sp>
      <p:sp>
        <p:nvSpPr>
          <p:cNvPr id="3" name="Slide Number Placeholder 2">
            <a:extLst>
              <a:ext uri="{FF2B5EF4-FFF2-40B4-BE49-F238E27FC236}">
                <a16:creationId xmlns:a16="http://schemas.microsoft.com/office/drawing/2014/main" id="{B5131F9A-AB71-0185-4BE4-4CA8110439DF}"/>
              </a:ext>
            </a:extLst>
          </p:cNvPr>
          <p:cNvSpPr>
            <a:spLocks noGrp="1"/>
          </p:cNvSpPr>
          <p:nvPr>
            <p:ph type="sldNum" sz="quarter" idx="12"/>
          </p:nvPr>
        </p:nvSpPr>
        <p:spPr/>
        <p:txBody>
          <a:bodyPr/>
          <a:lstStyle/>
          <a:p>
            <a:fld id="{87CEEBE6-EB9D-4758-B612-C84C40B14548}" type="slidenum">
              <a:rPr lang="en-SG" smtClean="0"/>
              <a:pPr/>
              <a:t>9</a:t>
            </a:fld>
            <a:endParaRPr lang="en-SG" dirty="0"/>
          </a:p>
        </p:txBody>
      </p:sp>
      <p:sp>
        <p:nvSpPr>
          <p:cNvPr id="6" name="Oval 5">
            <a:extLst>
              <a:ext uri="{FF2B5EF4-FFF2-40B4-BE49-F238E27FC236}">
                <a16:creationId xmlns:a16="http://schemas.microsoft.com/office/drawing/2014/main" id="{9E5DCE2A-B9D1-FE03-EA85-14C472D7EE4F}"/>
              </a:ext>
            </a:extLst>
          </p:cNvPr>
          <p:cNvSpPr/>
          <p:nvPr/>
        </p:nvSpPr>
        <p:spPr>
          <a:xfrm>
            <a:off x="96985" y="71134"/>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p>
        </p:txBody>
      </p:sp>
      <p:sp>
        <p:nvSpPr>
          <p:cNvPr id="15" name="Title 1">
            <a:extLst>
              <a:ext uri="{FF2B5EF4-FFF2-40B4-BE49-F238E27FC236}">
                <a16:creationId xmlns:a16="http://schemas.microsoft.com/office/drawing/2014/main" id="{52D9AB6C-5A23-4149-9CE0-33584641A959}"/>
              </a:ext>
            </a:extLst>
          </p:cNvPr>
          <p:cNvSpPr txBox="1">
            <a:spLocks/>
          </p:cNvSpPr>
          <p:nvPr/>
        </p:nvSpPr>
        <p:spPr>
          <a:xfrm>
            <a:off x="913969" y="646372"/>
            <a:ext cx="5625375" cy="533673"/>
          </a:xfrm>
          <a:prstGeom prst="rect">
            <a:avLst/>
          </a:prstGeom>
          <a:solidFill>
            <a:schemeClr val="bg1"/>
          </a:solidFill>
          <a:effectLst/>
        </p:spPr>
        <p:txBody>
          <a:bodyPr vert="horz" lIns="91440" tIns="45720" rIns="91440" bIns="45720" rtlCol="0" anchor="ctr">
            <a:noAutofit/>
          </a:bodyPr>
          <a:lstStyle>
            <a:lvl1pPr algn="l" defTabSz="609585" rtl="0" eaLnBrk="1" latinLnBrk="0" hangingPunct="1">
              <a:spcBef>
                <a:spcPct val="0"/>
              </a:spcBef>
              <a:buNone/>
              <a:defRPr sz="4000" b="1" kern="1200">
                <a:solidFill>
                  <a:srgbClr val="15246B"/>
                </a:solidFill>
                <a:latin typeface="Calibri" panose="020F0502020204030204" pitchFamily="34" charset="0"/>
                <a:ea typeface="+mj-ea"/>
                <a:cs typeface="Calibri" panose="020F0502020204030204" pitchFamily="34" charset="0"/>
              </a:defRPr>
            </a:lvl1pPr>
          </a:lstStyle>
          <a:p>
            <a:r>
              <a:rPr lang="en-US" sz="2800" dirty="0"/>
              <a:t>RAG</a:t>
            </a:r>
          </a:p>
        </p:txBody>
      </p:sp>
      <p:sp>
        <p:nvSpPr>
          <p:cNvPr id="9" name="Content Placeholder 8">
            <a:extLst>
              <a:ext uri="{FF2B5EF4-FFF2-40B4-BE49-F238E27FC236}">
                <a16:creationId xmlns:a16="http://schemas.microsoft.com/office/drawing/2014/main" id="{6E1684BC-6F36-7CA5-F12F-8A32EB3727D7}"/>
              </a:ext>
            </a:extLst>
          </p:cNvPr>
          <p:cNvSpPr>
            <a:spLocks noGrp="1"/>
          </p:cNvSpPr>
          <p:nvPr>
            <p:ph sz="quarter" idx="13"/>
          </p:nvPr>
        </p:nvSpPr>
        <p:spPr>
          <a:xfrm>
            <a:off x="913969" y="1518210"/>
            <a:ext cx="6512067" cy="5116515"/>
          </a:xfrm>
        </p:spPr>
        <p:txBody>
          <a:bodyPr>
            <a:normAutofit/>
          </a:bodyPr>
          <a:lstStyle/>
          <a:p>
            <a:pPr marL="0" indent="0">
              <a:buNone/>
            </a:pPr>
            <a:r>
              <a:rPr lang="en-US" sz="1800" b="1" dirty="0">
                <a:latin typeface="+mn-lt"/>
              </a:rPr>
              <a:t>Retrieval Augmented Generation (RAG):</a:t>
            </a:r>
          </a:p>
          <a:p>
            <a:pPr marL="0" indent="0">
              <a:buNone/>
            </a:pPr>
            <a:endParaRPr lang="en-US" sz="1800" b="1" dirty="0">
              <a:latin typeface="+mn-lt"/>
            </a:endParaRPr>
          </a:p>
          <a:p>
            <a:pPr lvl="1">
              <a:buFont typeface="Wingdings" pitchFamily="2" charset="2"/>
              <a:buChar char="Ø"/>
            </a:pPr>
            <a:r>
              <a:rPr lang="en-US" sz="1600" dirty="0">
                <a:latin typeface="+mn-lt"/>
              </a:rPr>
              <a:t>Adapting the ‘generalized’ LLMs to specific use cases.</a:t>
            </a:r>
          </a:p>
          <a:p>
            <a:pPr lvl="1">
              <a:buFont typeface="Wingdings" pitchFamily="2" charset="2"/>
              <a:buChar char="Ø"/>
            </a:pPr>
            <a:r>
              <a:rPr lang="en-US" sz="1600" dirty="0">
                <a:latin typeface="+mn-lt"/>
              </a:rPr>
              <a:t>While the models can be fine-tuned, data is scarce, and fine tuning is computationally expensive.</a:t>
            </a:r>
          </a:p>
          <a:p>
            <a:pPr lvl="1">
              <a:buFont typeface="Wingdings" pitchFamily="2" charset="2"/>
              <a:buChar char="Ø"/>
            </a:pPr>
            <a:r>
              <a:rPr lang="en-US" sz="1600" dirty="0">
                <a:latin typeface="+mn-lt"/>
              </a:rPr>
              <a:t>RAG, by contrast, allows an LLM to retrieve and incorporate </a:t>
            </a:r>
            <a:r>
              <a:rPr lang="en-US" sz="1600" b="1" dirty="0">
                <a:latin typeface="+mn-lt"/>
              </a:rPr>
              <a:t>external domain-specific knowledge </a:t>
            </a:r>
            <a:r>
              <a:rPr lang="en-US" sz="1600" dirty="0">
                <a:latin typeface="+mn-lt"/>
              </a:rPr>
              <a:t>without modifying its underlying parameter.</a:t>
            </a:r>
          </a:p>
          <a:p>
            <a:pPr lvl="1">
              <a:buFont typeface="Wingdings" pitchFamily="2" charset="2"/>
              <a:buChar char="Ø"/>
            </a:pPr>
            <a:r>
              <a:rPr lang="en-US" sz="1600" dirty="0">
                <a:latin typeface="+mn-lt"/>
              </a:rPr>
              <a:t>Helpful in </a:t>
            </a:r>
            <a:r>
              <a:rPr lang="en-US" sz="1600" b="1" dirty="0">
                <a:latin typeface="+mn-lt"/>
              </a:rPr>
              <a:t>reducing</a:t>
            </a:r>
            <a:r>
              <a:rPr lang="en-US" sz="1600" dirty="0">
                <a:latin typeface="+mn-lt"/>
              </a:rPr>
              <a:t> model </a:t>
            </a:r>
            <a:r>
              <a:rPr lang="en-US" sz="1600" b="1" dirty="0">
                <a:latin typeface="+mn-lt"/>
              </a:rPr>
              <a:t>hallucinations</a:t>
            </a:r>
            <a:r>
              <a:rPr lang="en-US" sz="1600" dirty="0">
                <a:latin typeface="+mn-lt"/>
              </a:rPr>
              <a:t> to some extent.</a:t>
            </a:r>
          </a:p>
          <a:p>
            <a:pPr lvl="1">
              <a:buFont typeface="Wingdings" pitchFamily="2" charset="2"/>
              <a:buChar char="Ø"/>
            </a:pPr>
            <a:r>
              <a:rPr lang="en-US" sz="1600" dirty="0">
                <a:latin typeface="+mn-lt"/>
              </a:rPr>
              <a:t>Ability to keep models </a:t>
            </a:r>
            <a:r>
              <a:rPr lang="en-US" sz="1600" b="1" dirty="0">
                <a:latin typeface="+mn-lt"/>
              </a:rPr>
              <a:t>up-to-date</a:t>
            </a:r>
            <a:r>
              <a:rPr lang="en-US" sz="1600" dirty="0">
                <a:latin typeface="+mn-lt"/>
              </a:rPr>
              <a:t> and domain customized.</a:t>
            </a:r>
          </a:p>
          <a:p>
            <a:endParaRPr lang="en-US" sz="1800" dirty="0">
              <a:latin typeface="+mn-lt"/>
            </a:endParaRPr>
          </a:p>
        </p:txBody>
      </p:sp>
      <p:pic>
        <p:nvPicPr>
          <p:cNvPr id="10" name="Content Placeholder 5" descr="A diagram of a software development&#10;&#10;AI-generated content may be incorrect.">
            <a:extLst>
              <a:ext uri="{FF2B5EF4-FFF2-40B4-BE49-F238E27FC236}">
                <a16:creationId xmlns:a16="http://schemas.microsoft.com/office/drawing/2014/main" id="{0044600C-6EA9-7095-0365-63DF4B181DE1}"/>
              </a:ext>
            </a:extLst>
          </p:cNvPr>
          <p:cNvPicPr>
            <a:picLocks noChangeAspect="1"/>
          </p:cNvPicPr>
          <p:nvPr/>
        </p:nvPicPr>
        <p:blipFill>
          <a:blip r:embed="rId2"/>
          <a:srcRect t="14160" r="58173"/>
          <a:stretch/>
        </p:blipFill>
        <p:spPr>
          <a:xfrm>
            <a:off x="7426036" y="1973307"/>
            <a:ext cx="3749432" cy="2576825"/>
          </a:xfrm>
          <a:prstGeom prst="rect">
            <a:avLst/>
          </a:prstGeom>
        </p:spPr>
      </p:pic>
      <p:cxnSp>
        <p:nvCxnSpPr>
          <p:cNvPr id="11" name="Straight Arrow Connector 10">
            <a:extLst>
              <a:ext uri="{FF2B5EF4-FFF2-40B4-BE49-F238E27FC236}">
                <a16:creationId xmlns:a16="http://schemas.microsoft.com/office/drawing/2014/main" id="{3AF57563-34DE-33FF-ACD1-382A9B2C7E38}"/>
              </a:ext>
            </a:extLst>
          </p:cNvPr>
          <p:cNvCxnSpPr>
            <a:cxnSpLocks/>
          </p:cNvCxnSpPr>
          <p:nvPr/>
        </p:nvCxnSpPr>
        <p:spPr>
          <a:xfrm>
            <a:off x="11175468" y="2505546"/>
            <a:ext cx="594602" cy="0"/>
          </a:xfrm>
          <a:prstGeom prst="straightConnector1">
            <a:avLst/>
          </a:prstGeom>
          <a:ln w="19050">
            <a:prstDash val="dash"/>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CE3BAA0C-2689-E98E-E718-CA6DE9743D86}"/>
              </a:ext>
            </a:extLst>
          </p:cNvPr>
          <p:cNvSpPr txBox="1"/>
          <p:nvPr/>
        </p:nvSpPr>
        <p:spPr>
          <a:xfrm>
            <a:off x="7367438" y="4480352"/>
            <a:ext cx="4485896" cy="769441"/>
          </a:xfrm>
          <a:prstGeom prst="rect">
            <a:avLst/>
          </a:prstGeom>
          <a:noFill/>
        </p:spPr>
        <p:txBody>
          <a:bodyPr wrap="square" rtlCol="0">
            <a:spAutoFit/>
          </a:bodyPr>
          <a:lstStyle/>
          <a:p>
            <a:pPr algn="just"/>
            <a:r>
              <a:rPr lang="en-US" sz="1100" i="1" dirty="0"/>
              <a:t>Figure 5: The retrieval-augmented generation (RAG) pipeline. The input text is split into suitable chunks based on selected hyperparameters. Based on the similarity with the input prompt, a fixed number of closely related chunk are extracted from the vector store. </a:t>
            </a:r>
          </a:p>
        </p:txBody>
      </p:sp>
    </p:spTree>
    <p:extLst>
      <p:ext uri="{BB962C8B-B14F-4D97-AF65-F5344CB8AC3E}">
        <p14:creationId xmlns:p14="http://schemas.microsoft.com/office/powerpoint/2010/main" val="303103549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ATMRI_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TMRI_THEME" id="{893D0BC3-360A-44AF-8EFF-9B966EB6B3C3}" vid="{9B4CA07D-01B9-499A-9EC6-38E49CE4E9B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15ce9348-be2a-462b-8fc0-e1765a9b204a}" enabled="0" method="" siteId="{15ce9348-be2a-462b-8fc0-e1765a9b204a}" removed="1"/>
</clbl:labelList>
</file>

<file path=docProps/app.xml><?xml version="1.0" encoding="utf-8"?>
<Properties xmlns="http://schemas.openxmlformats.org/officeDocument/2006/extended-properties" xmlns:vt="http://schemas.openxmlformats.org/officeDocument/2006/docPropsVTypes">
  <TotalTime>21607</TotalTime>
  <Words>2559</Words>
  <Application>Microsoft Macintosh PowerPoint</Application>
  <PresentationFormat>Widescreen</PresentationFormat>
  <Paragraphs>380</Paragraphs>
  <Slides>18</Slides>
  <Notes>14</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Aptos</vt:lpstr>
      <vt:lpstr>Aptos Display</vt:lpstr>
      <vt:lpstr>Arial</vt:lpstr>
      <vt:lpstr>Calibri</vt:lpstr>
      <vt:lpstr>Cambria Math</vt:lpstr>
      <vt:lpstr>Courier New</vt:lpstr>
      <vt:lpstr>Wingdings</vt:lpstr>
      <vt:lpstr>1_Office Theme</vt:lpstr>
      <vt:lpstr>ATMRI_THEME</vt:lpstr>
      <vt:lpstr>Leveraging Retrieval-Augmented In-Context Learning For Complex Air Traffic Scenario Generation</vt:lpstr>
      <vt:lpstr> CONTENTS</vt:lpstr>
      <vt:lpstr>SCENARIO GENERATION</vt:lpstr>
      <vt:lpstr>LITERATURE</vt:lpstr>
      <vt:lpstr>LITERATURE</vt:lpstr>
      <vt:lpstr>LITERATURE</vt:lpstr>
      <vt:lpstr>OVERALL METHODOLOGY</vt:lpstr>
      <vt:lpstr>OVERALL METHODOLOGY</vt:lpstr>
      <vt:lpstr>OVERALL METHODOLOGY</vt:lpstr>
      <vt:lpstr>OVERALL METHODOLOGY</vt:lpstr>
      <vt:lpstr>OVERALL METHODOLOGY</vt:lpstr>
      <vt:lpstr>EXPERIMENTAL DESIGN</vt:lpstr>
      <vt:lpstr>EXPERIMENTAL DESIGN</vt:lpstr>
      <vt:lpstr>EXPERIMENTAL DESIGN</vt:lpstr>
      <vt:lpstr>RESULTS</vt:lpstr>
      <vt:lpstr>RESULTS</vt:lpstr>
      <vt:lpstr>RESULTS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Guleria Yash</dc:creator>
  <cp:lastModifiedBy>Guleria Yash</cp:lastModifiedBy>
  <cp:revision>16</cp:revision>
  <dcterms:created xsi:type="dcterms:W3CDTF">2025-05-10T07:29:21Z</dcterms:created>
  <dcterms:modified xsi:type="dcterms:W3CDTF">2025-06-18T11:25:08Z</dcterms:modified>
</cp:coreProperties>
</file>

<file path=docProps/thumbnail.jpeg>
</file>